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6" r:id="rId4"/>
    <p:sldId id="265" r:id="rId5"/>
    <p:sldId id="263" r:id="rId6"/>
    <p:sldId id="258" r:id="rId7"/>
    <p:sldId id="267" r:id="rId8"/>
    <p:sldId id="272" r:id="rId9"/>
    <p:sldId id="268" r:id="rId10"/>
    <p:sldId id="269" r:id="rId11"/>
    <p:sldId id="270" r:id="rId12"/>
    <p:sldId id="271" r:id="rId13"/>
    <p:sldId id="257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 vertBarState="minimized">
    <p:restoredLeft sz="34587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9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4DB985-5049-4237-A097-A3B5ECE91788}" type="doc">
      <dgm:prSet loTypeId="urn:microsoft.com/office/officeart/2005/8/layout/gear1" loCatId="cycle" qsTypeId="urn:microsoft.com/office/officeart/2005/8/quickstyle/simple4" qsCatId="simple" csTypeId="urn:microsoft.com/office/officeart/2005/8/colors/accent6_4" csCatId="accent6" phldr="1"/>
      <dgm:spPr/>
    </dgm:pt>
    <dgm:pt modelId="{F7AAE9F1-1B8B-4AFC-9E71-6FDA887F2F40}">
      <dgm:prSet phldrT="[Texto]"/>
      <dgm:spPr/>
      <dgm:t>
        <a:bodyPr/>
        <a:lstStyle/>
        <a:p>
          <a:r>
            <a:rPr lang="es-MX" dirty="0" smtClean="0"/>
            <a:t>HERMENEUTICA PROFUNDA</a:t>
          </a:r>
          <a:endParaRPr lang="es-ES" dirty="0"/>
        </a:p>
      </dgm:t>
    </dgm:pt>
    <dgm:pt modelId="{E0253E0A-831C-4FC5-994D-9443782909BE}" type="parTrans" cxnId="{0DDF5393-24A2-4529-97FB-2F781CA9A666}">
      <dgm:prSet/>
      <dgm:spPr/>
      <dgm:t>
        <a:bodyPr/>
        <a:lstStyle/>
        <a:p>
          <a:endParaRPr lang="es-ES"/>
        </a:p>
      </dgm:t>
    </dgm:pt>
    <dgm:pt modelId="{1DFB1817-B2F8-4956-9921-CA8547579429}" type="sibTrans" cxnId="{0DDF5393-24A2-4529-97FB-2F781CA9A666}">
      <dgm:prSet/>
      <dgm:spPr/>
      <dgm:t>
        <a:bodyPr/>
        <a:lstStyle/>
        <a:p>
          <a:endParaRPr lang="es-ES"/>
        </a:p>
      </dgm:t>
    </dgm:pt>
    <dgm:pt modelId="{F7EBCFF2-62F1-4503-AC5C-64CD8DE6CD4D}">
      <dgm:prSet phldrT="[Texto]" custT="1"/>
      <dgm:spPr/>
      <dgm:t>
        <a:bodyPr/>
        <a:lstStyle/>
        <a:p>
          <a:r>
            <a:rPr lang="es-MX" sz="1050" b="0" dirty="0" smtClean="0"/>
            <a:t>PENSAMIENTO COMPLEJO</a:t>
          </a:r>
          <a:endParaRPr lang="es-ES" sz="1050" b="0" dirty="0"/>
        </a:p>
      </dgm:t>
    </dgm:pt>
    <dgm:pt modelId="{A5B2498F-187E-4A67-A5DA-DBE624713A0A}" type="parTrans" cxnId="{4DDBBBF4-C973-4D23-84A3-5D8E6E4DF8FD}">
      <dgm:prSet/>
      <dgm:spPr/>
      <dgm:t>
        <a:bodyPr/>
        <a:lstStyle/>
        <a:p>
          <a:endParaRPr lang="es-ES"/>
        </a:p>
      </dgm:t>
    </dgm:pt>
    <dgm:pt modelId="{79019D0E-B963-4757-ABDE-62AEC4EC9BBE}" type="sibTrans" cxnId="{4DDBBBF4-C973-4D23-84A3-5D8E6E4DF8FD}">
      <dgm:prSet/>
      <dgm:spPr/>
      <dgm:t>
        <a:bodyPr/>
        <a:lstStyle/>
        <a:p>
          <a:endParaRPr lang="es-ES"/>
        </a:p>
      </dgm:t>
    </dgm:pt>
    <dgm:pt modelId="{9B8A6614-1C57-4D7C-BB2C-5AC4E6ABD53E}">
      <dgm:prSet phldrT="[Texto]"/>
      <dgm:spPr/>
      <dgm:t>
        <a:bodyPr/>
        <a:lstStyle/>
        <a:p>
          <a:r>
            <a:rPr lang="es-MX" dirty="0" smtClean="0"/>
            <a:t>IMPENSAR  LA  CIUDAD</a:t>
          </a:r>
          <a:endParaRPr lang="es-ES" dirty="0"/>
        </a:p>
      </dgm:t>
    </dgm:pt>
    <dgm:pt modelId="{F3FF13A9-9556-452D-915E-C7430DE344DE}" type="parTrans" cxnId="{F5DEA10E-F68C-4FE3-B10B-65046395F343}">
      <dgm:prSet/>
      <dgm:spPr/>
      <dgm:t>
        <a:bodyPr/>
        <a:lstStyle/>
        <a:p>
          <a:endParaRPr lang="es-ES"/>
        </a:p>
      </dgm:t>
    </dgm:pt>
    <dgm:pt modelId="{DA042E5E-4BA1-40A7-A34D-670FF75B51C7}" type="sibTrans" cxnId="{F5DEA10E-F68C-4FE3-B10B-65046395F343}">
      <dgm:prSet/>
      <dgm:spPr/>
      <dgm:t>
        <a:bodyPr/>
        <a:lstStyle/>
        <a:p>
          <a:endParaRPr lang="es-ES"/>
        </a:p>
      </dgm:t>
    </dgm:pt>
    <dgm:pt modelId="{58178004-1C99-4097-92B0-C69088A0A0B7}" type="pres">
      <dgm:prSet presAssocID="{2E4DB985-5049-4237-A097-A3B5ECE917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CB8A0D5-A5D6-4BD6-AA12-010F54BD8D8A}" type="pres">
      <dgm:prSet presAssocID="{F7AAE9F1-1B8B-4AFC-9E71-6FDA887F2F40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3C75C6-7653-4876-BFED-87FA22519894}" type="pres">
      <dgm:prSet presAssocID="{F7AAE9F1-1B8B-4AFC-9E71-6FDA887F2F40}" presName="gear1srcNode" presStyleLbl="node1" presStyleIdx="0" presStyleCnt="3"/>
      <dgm:spPr/>
      <dgm:t>
        <a:bodyPr/>
        <a:lstStyle/>
        <a:p>
          <a:endParaRPr lang="es-MX"/>
        </a:p>
      </dgm:t>
    </dgm:pt>
    <dgm:pt modelId="{3EC7C4FF-4132-4C98-8F0E-68B29C1D0FAD}" type="pres">
      <dgm:prSet presAssocID="{F7AAE9F1-1B8B-4AFC-9E71-6FDA887F2F40}" presName="gear1dstNode" presStyleLbl="node1" presStyleIdx="0" presStyleCnt="3"/>
      <dgm:spPr/>
      <dgm:t>
        <a:bodyPr/>
        <a:lstStyle/>
        <a:p>
          <a:endParaRPr lang="es-MX"/>
        </a:p>
      </dgm:t>
    </dgm:pt>
    <dgm:pt modelId="{8CBB21FD-E731-49F4-9220-802882BDC036}" type="pres">
      <dgm:prSet presAssocID="{F7EBCFF2-62F1-4503-AC5C-64CD8DE6CD4D}" presName="gear2" presStyleLbl="node1" presStyleIdx="1" presStyleCnt="3" custScaleX="107727" custScaleY="118358" custLinFactNeighborX="-1364" custLinFactNeighborY="-1363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A3F5DC7-5680-43BF-B897-4C333F473D40}" type="pres">
      <dgm:prSet presAssocID="{F7EBCFF2-62F1-4503-AC5C-64CD8DE6CD4D}" presName="gear2srcNode" presStyleLbl="node1" presStyleIdx="1" presStyleCnt="3"/>
      <dgm:spPr/>
      <dgm:t>
        <a:bodyPr/>
        <a:lstStyle/>
        <a:p>
          <a:endParaRPr lang="es-MX"/>
        </a:p>
      </dgm:t>
    </dgm:pt>
    <dgm:pt modelId="{111AB216-1339-402A-A98E-1DBE3E29E7E9}" type="pres">
      <dgm:prSet presAssocID="{F7EBCFF2-62F1-4503-AC5C-64CD8DE6CD4D}" presName="gear2dstNode" presStyleLbl="node1" presStyleIdx="1" presStyleCnt="3"/>
      <dgm:spPr/>
      <dgm:t>
        <a:bodyPr/>
        <a:lstStyle/>
        <a:p>
          <a:endParaRPr lang="es-MX"/>
        </a:p>
      </dgm:t>
    </dgm:pt>
    <dgm:pt modelId="{25C17DC2-B3B6-4597-BB8B-7F9E25E1509A}" type="pres">
      <dgm:prSet presAssocID="{9B8A6614-1C57-4D7C-BB2C-5AC4E6ABD53E}" presName="gear3" presStyleLbl="node1" presStyleIdx="2" presStyleCnt="3" custLinFactNeighborX="11174" custLinFactNeighborY="-20528"/>
      <dgm:spPr/>
      <dgm:t>
        <a:bodyPr/>
        <a:lstStyle/>
        <a:p>
          <a:endParaRPr lang="es-MX"/>
        </a:p>
      </dgm:t>
    </dgm:pt>
    <dgm:pt modelId="{9E7FFF64-B380-4005-BD00-90AF6CE948B1}" type="pres">
      <dgm:prSet presAssocID="{9B8A6614-1C57-4D7C-BB2C-5AC4E6ABD53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99F65EB-C3FD-4C52-ABE6-8075BAE33B6D}" type="pres">
      <dgm:prSet presAssocID="{9B8A6614-1C57-4D7C-BB2C-5AC4E6ABD53E}" presName="gear3srcNode" presStyleLbl="node1" presStyleIdx="2" presStyleCnt="3"/>
      <dgm:spPr/>
      <dgm:t>
        <a:bodyPr/>
        <a:lstStyle/>
        <a:p>
          <a:endParaRPr lang="es-MX"/>
        </a:p>
      </dgm:t>
    </dgm:pt>
    <dgm:pt modelId="{CF2B6F67-CE4E-4270-89C6-876DFF1655E7}" type="pres">
      <dgm:prSet presAssocID="{9B8A6614-1C57-4D7C-BB2C-5AC4E6ABD53E}" presName="gear3dstNode" presStyleLbl="node1" presStyleIdx="2" presStyleCnt="3"/>
      <dgm:spPr/>
      <dgm:t>
        <a:bodyPr/>
        <a:lstStyle/>
        <a:p>
          <a:endParaRPr lang="es-MX"/>
        </a:p>
      </dgm:t>
    </dgm:pt>
    <dgm:pt modelId="{F60DEB76-DDEE-4665-B40C-0210435DB77E}" type="pres">
      <dgm:prSet presAssocID="{1DFB1817-B2F8-4956-9921-CA8547579429}" presName="connector1" presStyleLbl="sibTrans2D1" presStyleIdx="0" presStyleCnt="3"/>
      <dgm:spPr/>
      <dgm:t>
        <a:bodyPr/>
        <a:lstStyle/>
        <a:p>
          <a:endParaRPr lang="es-MX"/>
        </a:p>
      </dgm:t>
    </dgm:pt>
    <dgm:pt modelId="{581AEBE8-B333-4FD4-949E-D25E01ED93E5}" type="pres">
      <dgm:prSet presAssocID="{79019D0E-B963-4757-ABDE-62AEC4EC9BBE}" presName="connector2" presStyleLbl="sibTrans2D1" presStyleIdx="1" presStyleCnt="3" custLinFactNeighborX="-902" custLinFactNeighborY="-21916"/>
      <dgm:spPr/>
      <dgm:t>
        <a:bodyPr/>
        <a:lstStyle/>
        <a:p>
          <a:endParaRPr lang="es-MX"/>
        </a:p>
      </dgm:t>
    </dgm:pt>
    <dgm:pt modelId="{6EB807DA-136D-4876-A333-3B4F9981B5D7}" type="pres">
      <dgm:prSet presAssocID="{DA042E5E-4BA1-40A7-A34D-670FF75B51C7}" presName="connector3" presStyleLbl="sibTrans2D1" presStyleIdx="2" presStyleCnt="3" custLinFactNeighborX="8287" custLinFactNeighborY="-23520"/>
      <dgm:spPr/>
      <dgm:t>
        <a:bodyPr/>
        <a:lstStyle/>
        <a:p>
          <a:endParaRPr lang="es-MX"/>
        </a:p>
      </dgm:t>
    </dgm:pt>
  </dgm:ptLst>
  <dgm:cxnLst>
    <dgm:cxn modelId="{3B9C0722-44D2-4DEE-9986-5FFF89E4F886}" type="presOf" srcId="{F7AAE9F1-1B8B-4AFC-9E71-6FDA887F2F40}" destId="{3EC7C4FF-4132-4C98-8F0E-68B29C1D0FAD}" srcOrd="2" destOrd="0" presId="urn:microsoft.com/office/officeart/2005/8/layout/gear1"/>
    <dgm:cxn modelId="{68A5FBC5-11EF-4387-8ED6-986436000FC2}" type="presOf" srcId="{1DFB1817-B2F8-4956-9921-CA8547579429}" destId="{F60DEB76-DDEE-4665-B40C-0210435DB77E}" srcOrd="0" destOrd="0" presId="urn:microsoft.com/office/officeart/2005/8/layout/gear1"/>
    <dgm:cxn modelId="{7D8E3A9E-D8DE-4957-8CB3-8865B31CFBCA}" type="presOf" srcId="{F7EBCFF2-62F1-4503-AC5C-64CD8DE6CD4D}" destId="{8CBB21FD-E731-49F4-9220-802882BDC036}" srcOrd="0" destOrd="0" presId="urn:microsoft.com/office/officeart/2005/8/layout/gear1"/>
    <dgm:cxn modelId="{741B3AA1-5452-4F67-BB43-D98B26B822F1}" type="presOf" srcId="{F7EBCFF2-62F1-4503-AC5C-64CD8DE6CD4D}" destId="{DA3F5DC7-5680-43BF-B897-4C333F473D40}" srcOrd="1" destOrd="0" presId="urn:microsoft.com/office/officeart/2005/8/layout/gear1"/>
    <dgm:cxn modelId="{87F4FFAF-C2BF-47CA-9B3D-FF62A7E972AE}" type="presOf" srcId="{9B8A6614-1C57-4D7C-BB2C-5AC4E6ABD53E}" destId="{9E7FFF64-B380-4005-BD00-90AF6CE948B1}" srcOrd="1" destOrd="0" presId="urn:microsoft.com/office/officeart/2005/8/layout/gear1"/>
    <dgm:cxn modelId="{9CA9D9B0-513C-4122-9230-1369235CDA80}" type="presOf" srcId="{2E4DB985-5049-4237-A097-A3B5ECE91788}" destId="{58178004-1C99-4097-92B0-C69088A0A0B7}" srcOrd="0" destOrd="0" presId="urn:microsoft.com/office/officeart/2005/8/layout/gear1"/>
    <dgm:cxn modelId="{9A720E28-BC63-4DEC-83EE-514FCBD7C3C1}" type="presOf" srcId="{F7AAE9F1-1B8B-4AFC-9E71-6FDA887F2F40}" destId="{5CB8A0D5-A5D6-4BD6-AA12-010F54BD8D8A}" srcOrd="0" destOrd="0" presId="urn:microsoft.com/office/officeart/2005/8/layout/gear1"/>
    <dgm:cxn modelId="{541A3EFF-9CA3-4E37-9BCC-440E60029A03}" type="presOf" srcId="{9B8A6614-1C57-4D7C-BB2C-5AC4E6ABD53E}" destId="{999F65EB-C3FD-4C52-ABE6-8075BAE33B6D}" srcOrd="2" destOrd="0" presId="urn:microsoft.com/office/officeart/2005/8/layout/gear1"/>
    <dgm:cxn modelId="{F125DD11-09F7-4C85-A626-46E6C34C9790}" type="presOf" srcId="{F7AAE9F1-1B8B-4AFC-9E71-6FDA887F2F40}" destId="{563C75C6-7653-4876-BFED-87FA22519894}" srcOrd="1" destOrd="0" presId="urn:microsoft.com/office/officeart/2005/8/layout/gear1"/>
    <dgm:cxn modelId="{F5DEA10E-F68C-4FE3-B10B-65046395F343}" srcId="{2E4DB985-5049-4237-A097-A3B5ECE91788}" destId="{9B8A6614-1C57-4D7C-BB2C-5AC4E6ABD53E}" srcOrd="2" destOrd="0" parTransId="{F3FF13A9-9556-452D-915E-C7430DE344DE}" sibTransId="{DA042E5E-4BA1-40A7-A34D-670FF75B51C7}"/>
    <dgm:cxn modelId="{D5DE105D-6DA5-44CC-872C-4956FE4E5144}" type="presOf" srcId="{9B8A6614-1C57-4D7C-BB2C-5AC4E6ABD53E}" destId="{CF2B6F67-CE4E-4270-89C6-876DFF1655E7}" srcOrd="3" destOrd="0" presId="urn:microsoft.com/office/officeart/2005/8/layout/gear1"/>
    <dgm:cxn modelId="{4DDBBBF4-C973-4D23-84A3-5D8E6E4DF8FD}" srcId="{2E4DB985-5049-4237-A097-A3B5ECE91788}" destId="{F7EBCFF2-62F1-4503-AC5C-64CD8DE6CD4D}" srcOrd="1" destOrd="0" parTransId="{A5B2498F-187E-4A67-A5DA-DBE624713A0A}" sibTransId="{79019D0E-B963-4757-ABDE-62AEC4EC9BBE}"/>
    <dgm:cxn modelId="{0DDF5393-24A2-4529-97FB-2F781CA9A666}" srcId="{2E4DB985-5049-4237-A097-A3B5ECE91788}" destId="{F7AAE9F1-1B8B-4AFC-9E71-6FDA887F2F40}" srcOrd="0" destOrd="0" parTransId="{E0253E0A-831C-4FC5-994D-9443782909BE}" sibTransId="{1DFB1817-B2F8-4956-9921-CA8547579429}"/>
    <dgm:cxn modelId="{34C61754-FA3A-476F-B1DF-06D4BD220174}" type="presOf" srcId="{9B8A6614-1C57-4D7C-BB2C-5AC4E6ABD53E}" destId="{25C17DC2-B3B6-4597-BB8B-7F9E25E1509A}" srcOrd="0" destOrd="0" presId="urn:microsoft.com/office/officeart/2005/8/layout/gear1"/>
    <dgm:cxn modelId="{10380CAB-E574-4CD1-A861-5B680173A41D}" type="presOf" srcId="{79019D0E-B963-4757-ABDE-62AEC4EC9BBE}" destId="{581AEBE8-B333-4FD4-949E-D25E01ED93E5}" srcOrd="0" destOrd="0" presId="urn:microsoft.com/office/officeart/2005/8/layout/gear1"/>
    <dgm:cxn modelId="{93685FEB-8B6F-47A9-B5F8-C0877090E864}" type="presOf" srcId="{DA042E5E-4BA1-40A7-A34D-670FF75B51C7}" destId="{6EB807DA-136D-4876-A333-3B4F9981B5D7}" srcOrd="0" destOrd="0" presId="urn:microsoft.com/office/officeart/2005/8/layout/gear1"/>
    <dgm:cxn modelId="{26566F5F-3710-4CCC-96EB-DA244DDA8C8B}" type="presOf" srcId="{F7EBCFF2-62F1-4503-AC5C-64CD8DE6CD4D}" destId="{111AB216-1339-402A-A98E-1DBE3E29E7E9}" srcOrd="2" destOrd="0" presId="urn:microsoft.com/office/officeart/2005/8/layout/gear1"/>
    <dgm:cxn modelId="{CD960061-89F7-4F66-9A47-72CAFC0264EA}" type="presParOf" srcId="{58178004-1C99-4097-92B0-C69088A0A0B7}" destId="{5CB8A0D5-A5D6-4BD6-AA12-010F54BD8D8A}" srcOrd="0" destOrd="0" presId="urn:microsoft.com/office/officeart/2005/8/layout/gear1"/>
    <dgm:cxn modelId="{40F490AC-6046-42B0-A922-8D0938FE574F}" type="presParOf" srcId="{58178004-1C99-4097-92B0-C69088A0A0B7}" destId="{563C75C6-7653-4876-BFED-87FA22519894}" srcOrd="1" destOrd="0" presId="urn:microsoft.com/office/officeart/2005/8/layout/gear1"/>
    <dgm:cxn modelId="{09CA1E43-4E77-47EE-A480-F80239967567}" type="presParOf" srcId="{58178004-1C99-4097-92B0-C69088A0A0B7}" destId="{3EC7C4FF-4132-4C98-8F0E-68B29C1D0FAD}" srcOrd="2" destOrd="0" presId="urn:microsoft.com/office/officeart/2005/8/layout/gear1"/>
    <dgm:cxn modelId="{F51D6DC5-434C-4ADF-AF94-FA0172546F94}" type="presParOf" srcId="{58178004-1C99-4097-92B0-C69088A0A0B7}" destId="{8CBB21FD-E731-49F4-9220-802882BDC036}" srcOrd="3" destOrd="0" presId="urn:microsoft.com/office/officeart/2005/8/layout/gear1"/>
    <dgm:cxn modelId="{6EA12D9F-C229-4A20-BCE7-93710660B4C0}" type="presParOf" srcId="{58178004-1C99-4097-92B0-C69088A0A0B7}" destId="{DA3F5DC7-5680-43BF-B897-4C333F473D40}" srcOrd="4" destOrd="0" presId="urn:microsoft.com/office/officeart/2005/8/layout/gear1"/>
    <dgm:cxn modelId="{65528A89-954E-489C-ABC1-9BC5BC5BE82C}" type="presParOf" srcId="{58178004-1C99-4097-92B0-C69088A0A0B7}" destId="{111AB216-1339-402A-A98E-1DBE3E29E7E9}" srcOrd="5" destOrd="0" presId="urn:microsoft.com/office/officeart/2005/8/layout/gear1"/>
    <dgm:cxn modelId="{D7171C53-3742-44B6-BE97-DE37B60C3CE2}" type="presParOf" srcId="{58178004-1C99-4097-92B0-C69088A0A0B7}" destId="{25C17DC2-B3B6-4597-BB8B-7F9E25E1509A}" srcOrd="6" destOrd="0" presId="urn:microsoft.com/office/officeart/2005/8/layout/gear1"/>
    <dgm:cxn modelId="{63A0229C-8C9B-4110-AEE3-036E1BB292AC}" type="presParOf" srcId="{58178004-1C99-4097-92B0-C69088A0A0B7}" destId="{9E7FFF64-B380-4005-BD00-90AF6CE948B1}" srcOrd="7" destOrd="0" presId="urn:microsoft.com/office/officeart/2005/8/layout/gear1"/>
    <dgm:cxn modelId="{D103B6E5-2784-4FF7-8A7C-416165AF9042}" type="presParOf" srcId="{58178004-1C99-4097-92B0-C69088A0A0B7}" destId="{999F65EB-C3FD-4C52-ABE6-8075BAE33B6D}" srcOrd="8" destOrd="0" presId="urn:microsoft.com/office/officeart/2005/8/layout/gear1"/>
    <dgm:cxn modelId="{38097915-C14D-4A77-A39E-AD056CC2F463}" type="presParOf" srcId="{58178004-1C99-4097-92B0-C69088A0A0B7}" destId="{CF2B6F67-CE4E-4270-89C6-876DFF1655E7}" srcOrd="9" destOrd="0" presId="urn:microsoft.com/office/officeart/2005/8/layout/gear1"/>
    <dgm:cxn modelId="{1BBB9509-A28E-41DF-A48A-7A82680AA85F}" type="presParOf" srcId="{58178004-1C99-4097-92B0-C69088A0A0B7}" destId="{F60DEB76-DDEE-4665-B40C-0210435DB77E}" srcOrd="10" destOrd="0" presId="urn:microsoft.com/office/officeart/2005/8/layout/gear1"/>
    <dgm:cxn modelId="{4A0310F6-541D-47FC-B474-ED134552779E}" type="presParOf" srcId="{58178004-1C99-4097-92B0-C69088A0A0B7}" destId="{581AEBE8-B333-4FD4-949E-D25E01ED93E5}" srcOrd="11" destOrd="0" presId="urn:microsoft.com/office/officeart/2005/8/layout/gear1"/>
    <dgm:cxn modelId="{2978B416-F931-43E0-A04D-B9F7861D5A14}" type="presParOf" srcId="{58178004-1C99-4097-92B0-C69088A0A0B7}" destId="{6EB807DA-136D-4876-A333-3B4F9981B5D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B8A0D5-A5D6-4BD6-AA12-010F54BD8D8A}">
      <dsp:nvSpPr>
        <dsp:cNvPr id="0" name=""/>
        <dsp:cNvSpPr/>
      </dsp:nvSpPr>
      <dsp:spPr>
        <a:xfrm>
          <a:off x="1782198" y="2532478"/>
          <a:ext cx="2178242" cy="2178242"/>
        </a:xfrm>
        <a:prstGeom prst="gear9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HERMENEUTICA PROFUNDA</a:t>
          </a:r>
          <a:endParaRPr lang="es-ES" sz="1500" kern="1200" dirty="0"/>
        </a:p>
      </dsp:txBody>
      <dsp:txXfrm>
        <a:off x="1782198" y="2532478"/>
        <a:ext cx="2178242" cy="2178242"/>
      </dsp:txXfrm>
    </dsp:sp>
    <dsp:sp modelId="{8CBB21FD-E731-49F4-9220-802882BDC036}">
      <dsp:nvSpPr>
        <dsp:cNvPr id="0" name=""/>
        <dsp:cNvSpPr/>
      </dsp:nvSpPr>
      <dsp:spPr>
        <a:xfrm>
          <a:off x="432044" y="1656191"/>
          <a:ext cx="1706585" cy="1874999"/>
        </a:xfrm>
        <a:prstGeom prst="gear6">
          <a:avLst/>
        </a:prstGeom>
        <a:gradFill rotWithShape="0">
          <a:gsLst>
            <a:gs pos="0">
              <a:schemeClr val="accent6">
                <a:shade val="50000"/>
                <a:hueOff val="-307796"/>
                <a:satOff val="20520"/>
                <a:lumOff val="2679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307796"/>
                <a:satOff val="20520"/>
                <a:lumOff val="2679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307796"/>
                <a:satOff val="20520"/>
                <a:lumOff val="267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b="0" kern="1200" dirty="0" smtClean="0"/>
            <a:t>PENSAMIENTO COMPLEJO</a:t>
          </a:r>
          <a:endParaRPr lang="es-ES" sz="1050" b="0" kern="1200" dirty="0"/>
        </a:p>
      </dsp:txBody>
      <dsp:txXfrm>
        <a:off x="432044" y="1656191"/>
        <a:ext cx="1706585" cy="1874999"/>
      </dsp:txXfrm>
    </dsp:sp>
    <dsp:sp modelId="{25C17DC2-B3B6-4597-BB8B-7F9E25E1509A}">
      <dsp:nvSpPr>
        <dsp:cNvPr id="0" name=""/>
        <dsp:cNvSpPr/>
      </dsp:nvSpPr>
      <dsp:spPr>
        <a:xfrm rot="20700000">
          <a:off x="1614576" y="534461"/>
          <a:ext cx="1552169" cy="1552169"/>
        </a:xfrm>
        <a:prstGeom prst="gear6">
          <a:avLst/>
        </a:prstGeom>
        <a:gradFill rotWithShape="0">
          <a:gsLst>
            <a:gs pos="0">
              <a:schemeClr val="accent6">
                <a:shade val="50000"/>
                <a:hueOff val="-307796"/>
                <a:satOff val="20520"/>
                <a:lumOff val="2679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307796"/>
                <a:satOff val="20520"/>
                <a:lumOff val="2679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307796"/>
                <a:satOff val="20520"/>
                <a:lumOff val="267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IMPENSAR  LA  CIUDAD</a:t>
          </a:r>
          <a:endParaRPr lang="es-ES" sz="1500" kern="1200" dirty="0"/>
        </a:p>
      </dsp:txBody>
      <dsp:txXfrm>
        <a:off x="1955012" y="874897"/>
        <a:ext cx="871296" cy="871296"/>
      </dsp:txXfrm>
    </dsp:sp>
    <dsp:sp modelId="{F60DEB76-DDEE-4665-B40C-0210435DB77E}">
      <dsp:nvSpPr>
        <dsp:cNvPr id="0" name=""/>
        <dsp:cNvSpPr/>
      </dsp:nvSpPr>
      <dsp:spPr>
        <a:xfrm>
          <a:off x="1612158" y="2205231"/>
          <a:ext cx="2788149" cy="2788149"/>
        </a:xfrm>
        <a:prstGeom prst="circularArrow">
          <a:avLst>
            <a:gd name="adj1" fmla="val 4687"/>
            <a:gd name="adj2" fmla="val 299029"/>
            <a:gd name="adj3" fmla="val 2510441"/>
            <a:gd name="adj4" fmla="val 15873664"/>
            <a:gd name="adj5" fmla="val 5469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1AEBE8-B333-4FD4-949E-D25E01ED93E5}">
      <dsp:nvSpPr>
        <dsp:cNvPr id="0" name=""/>
        <dsp:cNvSpPr/>
      </dsp:nvSpPr>
      <dsp:spPr>
        <a:xfrm>
          <a:off x="216030" y="1224139"/>
          <a:ext cx="2025765" cy="202576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6">
                <a:shade val="90000"/>
                <a:hueOff val="-321817"/>
                <a:satOff val="4375"/>
                <a:lumOff val="18488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-321817"/>
                <a:satOff val="4375"/>
                <a:lumOff val="18488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-321817"/>
                <a:satOff val="4375"/>
                <a:lumOff val="184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B807DA-136D-4876-A333-3B4F9981B5D7}">
      <dsp:nvSpPr>
        <dsp:cNvPr id="0" name=""/>
        <dsp:cNvSpPr/>
      </dsp:nvSpPr>
      <dsp:spPr>
        <a:xfrm>
          <a:off x="1224127" y="72001"/>
          <a:ext cx="2184182" cy="218418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6">
                <a:shade val="90000"/>
                <a:hueOff val="-321817"/>
                <a:satOff val="4375"/>
                <a:lumOff val="18488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-321817"/>
                <a:satOff val="4375"/>
                <a:lumOff val="18488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-321817"/>
                <a:satOff val="4375"/>
                <a:lumOff val="184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9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67525-C14C-46B2-A7AF-2D956F6B60E1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E8503-7422-4C1F-A24C-86ACE806BBB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90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omecso.com/congreso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10 Grupo"/>
          <p:cNvGrpSpPr/>
          <p:nvPr/>
        </p:nvGrpSpPr>
        <p:grpSpPr>
          <a:xfrm>
            <a:off x="4572000" y="-27384"/>
            <a:ext cx="4248472" cy="6885384"/>
            <a:chOff x="4788024" y="-27384"/>
            <a:chExt cx="3960440" cy="6885384"/>
          </a:xfrm>
        </p:grpSpPr>
        <p:sp>
          <p:nvSpPr>
            <p:cNvPr id="4" name="3 Rectángulo"/>
            <p:cNvSpPr/>
            <p:nvPr/>
          </p:nvSpPr>
          <p:spPr>
            <a:xfrm>
              <a:off x="4788024" y="0"/>
              <a:ext cx="3960440" cy="6858000"/>
            </a:xfrm>
            <a:prstGeom prst="rect">
              <a:avLst/>
            </a:prstGeom>
            <a:solidFill>
              <a:schemeClr val="tx2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6516216" y="-27384"/>
              <a:ext cx="2232248" cy="6858000"/>
            </a:xfrm>
            <a:prstGeom prst="rect">
              <a:avLst/>
            </a:prstGeom>
            <a:solidFill>
              <a:schemeClr val="accent5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00259" y="6265857"/>
            <a:ext cx="31223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Jos</a:t>
            </a: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Antonio Garc</a:t>
            </a: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Ayala  </a:t>
            </a: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14" name="13 Imagen" descr="logo_ipn_guinda"/>
          <p:cNvPicPr/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804248" y="5835595"/>
            <a:ext cx="688316" cy="905773"/>
          </a:xfrm>
          <a:prstGeom prst="rect">
            <a:avLst/>
          </a:prstGeom>
          <a:noFill/>
        </p:spPr>
      </p:pic>
      <p:pic>
        <p:nvPicPr>
          <p:cNvPr id="15" name="14 Imagen"/>
          <p:cNvPicPr/>
          <p:nvPr/>
        </p:nvPicPr>
        <p:blipFill>
          <a:blip r:embed="rId3" cstate="print"/>
          <a:srcRect l="8365" r="7987"/>
          <a:stretch>
            <a:fillRect/>
          </a:stretch>
        </p:blipFill>
        <p:spPr bwMode="auto">
          <a:xfrm>
            <a:off x="7812360" y="5835595"/>
            <a:ext cx="720080" cy="90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 descr="IM000286"/>
          <p:cNvPicPr>
            <a:picLocks noChangeAspect="1"/>
          </p:cNvPicPr>
          <p:nvPr/>
        </p:nvPicPr>
        <p:blipFill>
          <a:blip r:embed="rId4" cstate="print"/>
          <a:srcRect t="1249" r="11093" b="31102"/>
          <a:stretch>
            <a:fillRect/>
          </a:stretch>
        </p:blipFill>
        <p:spPr bwMode="auto">
          <a:xfrm>
            <a:off x="0" y="2571744"/>
            <a:ext cx="4572000" cy="2638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 descr="C:\Users\Gab\Documents\0 GAB\0 PROYECTO\7 FOTOS E IMAGENES\EDIFICIOS UNIDAD KENEDY\MARZO 2009\DSC0271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571744"/>
            <a:ext cx="4572000" cy="2570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17" descr="http://www.comecso.com/congreso/images/cabeza%20internet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080" y="-11636"/>
            <a:ext cx="7236296" cy="112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905543" y="1198544"/>
            <a:ext cx="4557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rgbClr val="922790"/>
                </a:solidFill>
                <a:latin typeface="Calibri-Bold"/>
              </a:rPr>
              <a:t>EJE 7. Instituciones y políticas públicas</a:t>
            </a:r>
            <a:endParaRPr lang="es-MX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3573016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err="1">
                <a:solidFill>
                  <a:srgbClr val="FFFF00"/>
                </a:solidFill>
              </a:rPr>
              <a:t>Políticas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públicas</a:t>
            </a:r>
            <a:r>
              <a:rPr lang="en-US" sz="2400" b="1" dirty="0">
                <a:solidFill>
                  <a:srgbClr val="FFFF00"/>
                </a:solidFill>
              </a:rPr>
              <a:t>, </a:t>
            </a:r>
            <a:r>
              <a:rPr lang="en-US" sz="2400" b="1" dirty="0" err="1">
                <a:solidFill>
                  <a:srgbClr val="FFFF00"/>
                </a:solidFill>
              </a:rPr>
              <a:t>espacio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público</a:t>
            </a:r>
            <a:r>
              <a:rPr lang="en-US" sz="2400" b="1" dirty="0">
                <a:solidFill>
                  <a:srgbClr val="FFFF00"/>
                </a:solidFill>
              </a:rPr>
              <a:t> e </a:t>
            </a:r>
            <a:r>
              <a:rPr lang="en-US" sz="2400" b="1" dirty="0" err="1">
                <a:solidFill>
                  <a:srgbClr val="FFFF00"/>
                </a:solidFill>
              </a:rPr>
              <a:t>inseguridad</a:t>
            </a:r>
            <a:r>
              <a:rPr lang="en-US" sz="2400" b="1" dirty="0">
                <a:solidFill>
                  <a:srgbClr val="FFFF00"/>
                </a:solidFill>
              </a:rPr>
              <a:t>.</a:t>
            </a:r>
            <a:endParaRPr lang="es-MX" sz="2400" dirty="0">
              <a:solidFill>
                <a:srgbClr val="FFFF00"/>
              </a:solidFill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El </a:t>
            </a:r>
            <a:r>
              <a:rPr lang="en-US" sz="2400" b="1" dirty="0" err="1">
                <a:solidFill>
                  <a:srgbClr val="FFFF00"/>
                </a:solidFill>
              </a:rPr>
              <a:t>Programa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Cultura</a:t>
            </a:r>
            <a:r>
              <a:rPr lang="en-US" sz="2400" b="1" dirty="0">
                <a:solidFill>
                  <a:srgbClr val="FFFF00"/>
                </a:solidFill>
              </a:rPr>
              <a:t> Viva en la </a:t>
            </a:r>
            <a:r>
              <a:rPr lang="en-US" sz="2400" b="1" dirty="0" err="1">
                <a:solidFill>
                  <a:srgbClr val="FFFF00"/>
                </a:solidFill>
              </a:rPr>
              <a:t>colonia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Jardín</a:t>
            </a:r>
            <a:r>
              <a:rPr lang="en-US" sz="2400" b="1" dirty="0">
                <a:solidFill>
                  <a:srgbClr val="FFFF00"/>
                </a:solidFill>
              </a:rPr>
              <a:t> Balbuena</a:t>
            </a:r>
            <a:r>
              <a:rPr lang="en-US" sz="2400" b="1" dirty="0" smtClean="0">
                <a:solidFill>
                  <a:srgbClr val="FFFF00"/>
                </a:solidFill>
              </a:rPr>
              <a:t>.</a:t>
            </a:r>
            <a:endParaRPr lang="es-MX" sz="2400" dirty="0">
              <a:solidFill>
                <a:srgbClr val="FFFF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907704" y="1772816"/>
            <a:ext cx="41946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7.11 Del dicho al hecho: implementación </a:t>
            </a:r>
            <a:r>
              <a:rPr lang="es-MX" dirty="0" smtClean="0"/>
              <a:t>e institucionalización en </a:t>
            </a:r>
            <a:r>
              <a:rPr lang="es-MX" dirty="0"/>
              <a:t>política pública</a:t>
            </a:r>
          </a:p>
        </p:txBody>
      </p:sp>
    </p:spTree>
  </p:cSld>
  <p:clrMapOvr>
    <a:masterClrMapping/>
  </p:clrMapOvr>
  <p:transition advTm="9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 Grupo"/>
          <p:cNvGrpSpPr/>
          <p:nvPr/>
        </p:nvGrpSpPr>
        <p:grpSpPr>
          <a:xfrm>
            <a:off x="4572000" y="-27384"/>
            <a:ext cx="4248472" cy="6885384"/>
            <a:chOff x="4788024" y="-27384"/>
            <a:chExt cx="3960440" cy="6885384"/>
          </a:xfrm>
        </p:grpSpPr>
        <p:sp>
          <p:nvSpPr>
            <p:cNvPr id="4" name="3 Rectángulo"/>
            <p:cNvSpPr/>
            <p:nvPr/>
          </p:nvSpPr>
          <p:spPr>
            <a:xfrm>
              <a:off x="4788024" y="0"/>
              <a:ext cx="3960440" cy="6858000"/>
            </a:xfrm>
            <a:prstGeom prst="rect">
              <a:avLst/>
            </a:prstGeom>
            <a:solidFill>
              <a:schemeClr val="tx2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6516216" y="-27384"/>
              <a:ext cx="2232248" cy="6858000"/>
            </a:xfrm>
            <a:prstGeom prst="rect">
              <a:avLst/>
            </a:prstGeom>
            <a:solidFill>
              <a:schemeClr val="accent5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4098" name="Picture 2" descr="C:\Documents and Settings\IVONNE\Mis documentos\postgrado\investigación Dr. García\fotografías\Fotos Marcana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0"/>
            <a:ext cx="3420000" cy="2285992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0" y="116632"/>
            <a:ext cx="9144000" cy="504056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9" name="Picture 3" descr="C:\Documents and Settings\IVONNE\Mis documentos\postgrado\investigación Dr. García\fotografías\Fotos Marcana\Imagen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569" t="11582" r="6316" b="7344"/>
          <a:stretch>
            <a:fillRect/>
          </a:stretch>
        </p:blipFill>
        <p:spPr bwMode="auto">
          <a:xfrm>
            <a:off x="5724128" y="2285992"/>
            <a:ext cx="3420000" cy="2151120"/>
          </a:xfrm>
          <a:prstGeom prst="rect">
            <a:avLst/>
          </a:prstGeom>
          <a:noFill/>
        </p:spPr>
      </p:pic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179512" y="1000108"/>
            <a:ext cx="252028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23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Políticas públicas</a:t>
            </a:r>
            <a:endParaRPr kumimoji="0" lang="es-MX" sz="23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1979712" y="1669666"/>
            <a:ext cx="26642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Rescate de espacios públicos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4" name="23 Flecha curvada hacia la derecha"/>
          <p:cNvSpPr/>
          <p:nvPr/>
        </p:nvSpPr>
        <p:spPr>
          <a:xfrm>
            <a:off x="755576" y="1000108"/>
            <a:ext cx="1008112" cy="1584176"/>
          </a:xfrm>
          <a:prstGeom prst="curvedRightArrow">
            <a:avLst/>
          </a:prstGeom>
          <a:solidFill>
            <a:schemeClr val="tx2">
              <a:lumMod val="50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2051720" y="2070936"/>
            <a:ext cx="30243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“Programa cultura viva”</a:t>
            </a:r>
            <a:endParaRPr kumimoji="0" lang="es-MX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0" y="4786322"/>
            <a:ext cx="4860032" cy="369332"/>
          </a:xfrm>
          <a:prstGeom prst="rect">
            <a:avLst/>
          </a:prstGeom>
          <a:solidFill>
            <a:schemeClr val="accent2">
              <a:lumMod val="50000"/>
              <a:alpha val="23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Líneas de acción</a:t>
            </a:r>
            <a:endParaRPr lang="es-E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251520" y="5464276"/>
            <a:ext cx="554461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MX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Reducción de desigualdad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Inclusión social,  convivencia vecinal , calidad de vida</a:t>
            </a:r>
            <a:endParaRPr lang="es-MX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formación</a:t>
            </a:r>
            <a:r>
              <a:rPr kumimoji="0" lang="es-MX" sz="1600" b="1" i="0" u="none" strike="noStrike" cap="none" normalizeH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cs typeface="Times New Roman" pitchFamily="18" charset="0"/>
              </a:rPr>
              <a:t> y promoción de oportunidades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MX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Times New Roman" pitchFamily="18" charset="0"/>
              </a:rPr>
              <a:t>Intervención</a:t>
            </a:r>
            <a:r>
              <a:rPr lang="es-MX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Times New Roman" pitchFamily="18" charset="0"/>
              </a:rPr>
              <a:t> de espacios públicos</a:t>
            </a:r>
            <a:endParaRPr kumimoji="0" lang="es-MX" b="1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14062" t="33333" r="53906" b="21528"/>
          <a:stretch>
            <a:fillRect/>
          </a:stretch>
        </p:blipFill>
        <p:spPr bwMode="auto">
          <a:xfrm>
            <a:off x="428596" y="2786058"/>
            <a:ext cx="2270787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2800107"/>
            <a:ext cx="153658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27 Imagen" descr="DSC0493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5008" y="4429132"/>
            <a:ext cx="3420000" cy="2422126"/>
          </a:xfrm>
          <a:prstGeom prst="rect">
            <a:avLst/>
          </a:prstGeom>
        </p:spPr>
      </p:pic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0" y="-27384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</a:t>
            </a:r>
            <a:r>
              <a:rPr lang="en-US" sz="32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emergencia</a:t>
            </a:r>
            <a:r>
              <a:rPr lang="en-US" sz="3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la </a:t>
            </a:r>
            <a:r>
              <a:rPr lang="en-US" sz="32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aplicación</a:t>
            </a:r>
            <a:r>
              <a:rPr lang="en-US" sz="3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32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Programa</a:t>
            </a:r>
            <a:r>
              <a:rPr lang="en-US" sz="3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Cultura</a:t>
            </a:r>
            <a:r>
              <a:rPr lang="en-US" sz="3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Viva en la </a:t>
            </a:r>
            <a:r>
              <a:rPr lang="en-US" sz="32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Jardín</a:t>
            </a:r>
            <a:r>
              <a:rPr lang="en-US" sz="3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Balbuena</a:t>
            </a:r>
            <a:endParaRPr kumimoji="0" lang="es-MX" sz="32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advTm="9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907704" y="44784"/>
            <a:ext cx="576064" cy="1440000"/>
          </a:xfrm>
          <a:prstGeom prst="rect">
            <a:avLst/>
          </a:prstGeom>
          <a:solidFill>
            <a:schemeClr val="accent6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5" name="Picture 5" descr="C:\Documents and Settings\IVONNE\Mis documentos\postgrado\investigación Dr. García\fotografías\av.taller y unidad 5 JB\IM0004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3968" y="44784"/>
            <a:ext cx="1920000" cy="1440000"/>
          </a:xfrm>
          <a:prstGeom prst="rect">
            <a:avLst/>
          </a:prstGeom>
          <a:noFill/>
        </p:spPr>
      </p:pic>
      <p:pic>
        <p:nvPicPr>
          <p:cNvPr id="5124" name="Picture 4" descr="C:\Documents and Settings\IVONNE\Mis documentos\postgrado\investigación Dr. García\fotografías\JESUS GALINDO Y VILLA, TALLER, NICOLAS LEON\IM0003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2240" y="44784"/>
            <a:ext cx="1920000" cy="1440000"/>
          </a:xfrm>
          <a:prstGeom prst="rect">
            <a:avLst/>
          </a:prstGeom>
          <a:noFill/>
        </p:spPr>
      </p:pic>
      <p:pic>
        <p:nvPicPr>
          <p:cNvPr id="5123" name="Picture 3" descr="C:\Documents and Settings\IVONNE\Mis documentos\postgrado\investigación Dr. García\fotografías\JESUS GALINDO Y VILLA, TALLER, NICOLAS LEON\IM0003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44784"/>
            <a:ext cx="1920000" cy="1440000"/>
          </a:xfrm>
          <a:prstGeom prst="rect">
            <a:avLst/>
          </a:prstGeom>
          <a:noFill/>
        </p:spPr>
      </p:pic>
      <p:pic>
        <p:nvPicPr>
          <p:cNvPr id="5122" name="Picture 2" descr="C:\Documents and Settings\IVONNE\Mis documentos\postgrado\investigación Dr. García\fotografías\JESUS GALINDO Y VILLA, TALLER, NICOLAS LEON\IM0003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4784"/>
            <a:ext cx="1920000" cy="1440000"/>
          </a:xfrm>
          <a:prstGeom prst="rect">
            <a:avLst/>
          </a:prstGeom>
          <a:noFill/>
        </p:spPr>
      </p:pic>
      <p:grpSp>
        <p:nvGrpSpPr>
          <p:cNvPr id="2" name="10 Grupo"/>
          <p:cNvGrpSpPr/>
          <p:nvPr/>
        </p:nvGrpSpPr>
        <p:grpSpPr>
          <a:xfrm>
            <a:off x="4572000" y="-27384"/>
            <a:ext cx="4248472" cy="6885384"/>
            <a:chOff x="4788024" y="-27384"/>
            <a:chExt cx="3960440" cy="6885384"/>
          </a:xfrm>
        </p:grpSpPr>
        <p:sp>
          <p:nvSpPr>
            <p:cNvPr id="4" name="3 Rectángulo"/>
            <p:cNvSpPr/>
            <p:nvPr/>
          </p:nvSpPr>
          <p:spPr>
            <a:xfrm>
              <a:off x="4788024" y="0"/>
              <a:ext cx="3960440" cy="6858000"/>
            </a:xfrm>
            <a:prstGeom prst="rect">
              <a:avLst/>
            </a:prstGeom>
            <a:solidFill>
              <a:schemeClr val="tx2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6516216" y="-27384"/>
              <a:ext cx="2232248" cy="6858000"/>
            </a:xfrm>
            <a:prstGeom prst="rect">
              <a:avLst/>
            </a:prstGeom>
            <a:solidFill>
              <a:schemeClr val="accent5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" name="9 Rectángulo"/>
          <p:cNvSpPr/>
          <p:nvPr/>
        </p:nvSpPr>
        <p:spPr>
          <a:xfrm>
            <a:off x="0" y="116632"/>
            <a:ext cx="9144000" cy="504056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4499992" y="1628800"/>
            <a:ext cx="410445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2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Rehabilitación de e</a:t>
            </a:r>
            <a:r>
              <a:rPr kumimoji="0" lang="es-MX" sz="23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spacios p</a:t>
            </a:r>
            <a:r>
              <a:rPr kumimoji="0" lang="es-MX" sz="23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es-MX" sz="23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blicos </a:t>
            </a:r>
            <a:r>
              <a:rPr kumimoji="0" lang="es-MX" sz="23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es-MX" sz="23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195736" y="2852936"/>
            <a:ext cx="64807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Apropiarse del espacio • sentido de pertenencia •  ejercer la ciudadanía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179512" y="2132856"/>
            <a:ext cx="55446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Pretende promover el uso y disfrute del espacio en el tiempo libre , a partir de ese mejoramiento de imagen urbana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0" y="3429000"/>
            <a:ext cx="4860032" cy="369332"/>
          </a:xfrm>
          <a:prstGeom prst="rect">
            <a:avLst/>
          </a:prstGeom>
          <a:solidFill>
            <a:schemeClr val="accent2">
              <a:lumMod val="50000"/>
              <a:alpha val="23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Aprender a vivir juntos</a:t>
            </a:r>
            <a:endParaRPr lang="es-E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4283968" y="44784"/>
            <a:ext cx="504056" cy="1440000"/>
          </a:xfrm>
          <a:prstGeom prst="rect">
            <a:avLst/>
          </a:prstGeom>
          <a:solidFill>
            <a:schemeClr val="accent2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6732240" y="44784"/>
            <a:ext cx="504056" cy="1440000"/>
          </a:xfrm>
          <a:prstGeom prst="rect">
            <a:avLst/>
          </a:prstGeom>
          <a:solidFill>
            <a:schemeClr val="accent4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2915816" y="4293096"/>
            <a:ext cx="6228184" cy="2214000"/>
          </a:xfrm>
          <a:prstGeom prst="rect">
            <a:avLst/>
          </a:prstGeom>
          <a:solidFill>
            <a:schemeClr val="accent6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3203848" y="4409817"/>
            <a:ext cx="55446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MX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Actividades culturales, recreativas deportivas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Cultura de la legalidad, enfocándose primordialmente en la niñez y la juventud.</a:t>
            </a:r>
            <a:endParaRPr lang="es-MX" sz="1600" dirty="0">
              <a:latin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es-MX" sz="1600" b="1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Times New Roman" pitchFamily="18" charset="0"/>
              </a:rPr>
              <a:t> restablecimiento del tejido social</a:t>
            </a:r>
            <a:endParaRPr lang="es-MX" b="1" dirty="0">
              <a:latin typeface="Times New Roman" pitchFamily="18" charset="0"/>
              <a:cs typeface="Times New Roman" pitchFamily="18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kumimoji="0" lang="es-MX" sz="1600" b="1" i="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22" name="21 Imagen" descr="C:\Users\Gab\Documents\0 GAB\0 PROYECTO\7 FOTOS E IMAGENES\AREAS COMUNES SEP-09\DSC0493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286256"/>
            <a:ext cx="2947604" cy="221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 Grupo"/>
          <p:cNvGrpSpPr/>
          <p:nvPr/>
        </p:nvGrpSpPr>
        <p:grpSpPr>
          <a:xfrm>
            <a:off x="4572000" y="-27384"/>
            <a:ext cx="4248472" cy="6885384"/>
            <a:chOff x="4788024" y="-27384"/>
            <a:chExt cx="3960440" cy="6885384"/>
          </a:xfrm>
        </p:grpSpPr>
        <p:sp>
          <p:nvSpPr>
            <p:cNvPr id="4" name="3 Rectángulo"/>
            <p:cNvSpPr/>
            <p:nvPr/>
          </p:nvSpPr>
          <p:spPr>
            <a:xfrm>
              <a:off x="4788024" y="0"/>
              <a:ext cx="3960440" cy="6858000"/>
            </a:xfrm>
            <a:prstGeom prst="rect">
              <a:avLst/>
            </a:prstGeom>
            <a:solidFill>
              <a:schemeClr val="tx2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6516216" y="-27384"/>
              <a:ext cx="2232248" cy="6858000"/>
            </a:xfrm>
            <a:prstGeom prst="rect">
              <a:avLst/>
            </a:prstGeom>
            <a:solidFill>
              <a:schemeClr val="accent5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" name="9 Rectángulo"/>
          <p:cNvSpPr/>
          <p:nvPr/>
        </p:nvSpPr>
        <p:spPr>
          <a:xfrm>
            <a:off x="0" y="116632"/>
            <a:ext cx="9144000" cy="504056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4067944" y="750476"/>
            <a:ext cx="4968552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2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Eje epistemológico  y metodológico</a:t>
            </a:r>
            <a:endParaRPr kumimoji="0" lang="es-MX" sz="23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79512" y="2014969"/>
            <a:ext cx="41044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Analizar los efectos culturales de la rehabilitación de espacios públicos, basados en una política pública, y su impacto en la construcción de ciudadanía para interpretar los procesos de gobernanza local inmersos dentro de los intereses de una sociedad cada vez más globalizada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107504" y="1196752"/>
            <a:ext cx="37444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Objetivo:</a:t>
            </a:r>
            <a:endParaRPr kumimoji="0" lang="es-MX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539552" y="5799457"/>
            <a:ext cx="40324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kumimoji="0" lang="es-MX" sz="1600" b="1" i="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Times New Roman" pitchFamily="18" charset="0"/>
            </a:endParaRPr>
          </a:p>
        </p:txBody>
      </p:sp>
      <p:graphicFrame>
        <p:nvGraphicFramePr>
          <p:cNvPr id="22" name="21 Diagrama"/>
          <p:cNvGraphicFramePr/>
          <p:nvPr/>
        </p:nvGraphicFramePr>
        <p:xfrm>
          <a:off x="4427984" y="1196752"/>
          <a:ext cx="396044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25 CuadroTexto"/>
          <p:cNvSpPr txBox="1"/>
          <p:nvPr/>
        </p:nvSpPr>
        <p:spPr>
          <a:xfrm>
            <a:off x="0" y="4869160"/>
            <a:ext cx="5364088" cy="369332"/>
          </a:xfrm>
          <a:prstGeom prst="rect">
            <a:avLst/>
          </a:prstGeom>
          <a:solidFill>
            <a:schemeClr val="accent3">
              <a:lumMod val="50000"/>
              <a:alpha val="23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tx2">
                    <a:lumMod val="50000"/>
                  </a:schemeClr>
                </a:solidFill>
              </a:rPr>
              <a:t>Generación de conocimiento para: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251520" y="5445224"/>
            <a:ext cx="417646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Diseñar soluciones urbanas más eficaces a los problemas de inseguridad y desarraigo  y que de cómo resultado el restablecimiento de l tejido social, reflejado en la calidad de vida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36512" y="-27384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i="1" dirty="0" err="1"/>
              <a:t>Metodología</a:t>
            </a:r>
            <a:r>
              <a:rPr lang="en-US" sz="2800" b="1" i="1" dirty="0"/>
              <a:t> </a:t>
            </a:r>
            <a:r>
              <a:rPr lang="en-US" sz="2800" b="1" i="1" dirty="0" err="1"/>
              <a:t>compleja</a:t>
            </a:r>
            <a:r>
              <a:rPr lang="en-US" sz="2800" b="1" i="1" dirty="0"/>
              <a:t> para un </a:t>
            </a:r>
            <a:r>
              <a:rPr lang="en-US" sz="2800" b="1" i="1" dirty="0" err="1"/>
              <a:t>análisis</a:t>
            </a:r>
            <a:r>
              <a:rPr lang="en-US" sz="2800" b="1" i="1" dirty="0"/>
              <a:t> </a:t>
            </a:r>
            <a:r>
              <a:rPr lang="en-US" sz="2800" b="1" i="1" dirty="0" err="1"/>
              <a:t>urbano</a:t>
            </a:r>
            <a:r>
              <a:rPr lang="en-US" sz="2800" b="1" i="1" dirty="0"/>
              <a:t> de </a:t>
            </a:r>
            <a:r>
              <a:rPr lang="en-US" sz="2800" b="1" i="1" dirty="0" err="1"/>
              <a:t>cerca</a:t>
            </a:r>
            <a:r>
              <a:rPr lang="en-US" sz="2800" b="1" i="1" dirty="0"/>
              <a:t> y </a:t>
            </a:r>
            <a:r>
              <a:rPr lang="en-US" sz="2800" b="1" i="1" dirty="0" err="1"/>
              <a:t>por</a:t>
            </a:r>
            <a:r>
              <a:rPr lang="en-US" sz="2800" b="1" i="1" dirty="0"/>
              <a:t> </a:t>
            </a:r>
            <a:r>
              <a:rPr lang="en-US" sz="2800" b="1" i="1" dirty="0" err="1"/>
              <a:t>dentro</a:t>
            </a:r>
            <a:r>
              <a:rPr lang="en-US" sz="2800" b="1" i="1" dirty="0"/>
              <a:t>.</a:t>
            </a:r>
            <a:endParaRPr lang="es-MX" sz="2800" b="1" dirty="0"/>
          </a:p>
        </p:txBody>
      </p:sp>
    </p:spTree>
  </p:cSld>
  <p:clrMapOvr>
    <a:masterClrMapping/>
  </p:clrMapOvr>
  <p:transition advTm="9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 Grupo"/>
          <p:cNvGrpSpPr/>
          <p:nvPr/>
        </p:nvGrpSpPr>
        <p:grpSpPr>
          <a:xfrm>
            <a:off x="4572000" y="-27384"/>
            <a:ext cx="4248472" cy="6885384"/>
            <a:chOff x="4788024" y="-27384"/>
            <a:chExt cx="3960440" cy="6885384"/>
          </a:xfrm>
        </p:grpSpPr>
        <p:sp>
          <p:nvSpPr>
            <p:cNvPr id="4" name="3 Rectángulo"/>
            <p:cNvSpPr/>
            <p:nvPr/>
          </p:nvSpPr>
          <p:spPr>
            <a:xfrm>
              <a:off x="4788024" y="0"/>
              <a:ext cx="3960440" cy="6858000"/>
            </a:xfrm>
            <a:prstGeom prst="rect">
              <a:avLst/>
            </a:prstGeom>
            <a:solidFill>
              <a:schemeClr val="tx2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6516216" y="-27384"/>
              <a:ext cx="2232248" cy="6858000"/>
            </a:xfrm>
            <a:prstGeom prst="rect">
              <a:avLst/>
            </a:prstGeom>
            <a:solidFill>
              <a:schemeClr val="accent5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" name="9 Rectángulo"/>
          <p:cNvSpPr/>
          <p:nvPr/>
        </p:nvSpPr>
        <p:spPr>
          <a:xfrm>
            <a:off x="0" y="116632"/>
            <a:ext cx="9144000" cy="504056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611560" y="116632"/>
            <a:ext cx="4968552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23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Metodología científica y conclusiones</a:t>
            </a:r>
            <a:endParaRPr kumimoji="0" lang="es-MX" sz="23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539552" y="5799457"/>
            <a:ext cx="40324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kumimoji="0" lang="es-MX" sz="1600" b="1" i="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95536" y="2060848"/>
            <a:ext cx="2304256" cy="64807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Investigación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1475656" y="1772816"/>
            <a:ext cx="1872208" cy="36004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Documental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1547664" y="2636912"/>
            <a:ext cx="1872208" cy="36004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Campo</a:t>
            </a:r>
            <a:endParaRPr lang="es-ES" dirty="0"/>
          </a:p>
        </p:txBody>
      </p:sp>
      <p:sp>
        <p:nvSpPr>
          <p:cNvPr id="19" name="18 Rectángulo"/>
          <p:cNvSpPr/>
          <p:nvPr/>
        </p:nvSpPr>
        <p:spPr>
          <a:xfrm>
            <a:off x="3131840" y="1556792"/>
            <a:ext cx="2664296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Fuentes documentales</a:t>
            </a:r>
            <a:endParaRPr lang="es-ES" dirty="0"/>
          </a:p>
        </p:txBody>
      </p:sp>
      <p:sp>
        <p:nvSpPr>
          <p:cNvPr id="21" name="20 Rectángulo"/>
          <p:cNvSpPr/>
          <p:nvPr/>
        </p:nvSpPr>
        <p:spPr>
          <a:xfrm>
            <a:off x="5796136" y="1412776"/>
            <a:ext cx="1512168" cy="1440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dirty="0" smtClean="0"/>
              <a:t>Bibliografía</a:t>
            </a:r>
          </a:p>
          <a:p>
            <a:pPr algn="r"/>
            <a:r>
              <a:rPr lang="es-MX" dirty="0" err="1" smtClean="0"/>
              <a:t>Mediografía</a:t>
            </a:r>
            <a:endParaRPr lang="es-MX" dirty="0" smtClean="0"/>
          </a:p>
          <a:p>
            <a:pPr algn="r"/>
            <a:r>
              <a:rPr lang="es-MX" dirty="0" err="1" smtClean="0"/>
              <a:t>Hemerografía</a:t>
            </a:r>
            <a:endParaRPr lang="es-MX" dirty="0" smtClean="0"/>
          </a:p>
          <a:p>
            <a:pPr algn="r"/>
            <a:r>
              <a:rPr lang="es-MX" dirty="0" smtClean="0"/>
              <a:t>Cartografía</a:t>
            </a:r>
          </a:p>
          <a:p>
            <a:pPr algn="r"/>
            <a:r>
              <a:rPr lang="es-MX" dirty="0" smtClean="0"/>
              <a:t> fotografía</a:t>
            </a:r>
            <a:endParaRPr lang="es-ES" dirty="0"/>
          </a:p>
        </p:txBody>
      </p:sp>
      <p:sp>
        <p:nvSpPr>
          <p:cNvPr id="25" name="24 Rectángulo"/>
          <p:cNvSpPr/>
          <p:nvPr/>
        </p:nvSpPr>
        <p:spPr>
          <a:xfrm>
            <a:off x="3203848" y="2852936"/>
            <a:ext cx="2016224" cy="3600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Espacio urbano</a:t>
            </a:r>
            <a:endParaRPr lang="es-ES" dirty="0"/>
          </a:p>
        </p:txBody>
      </p:sp>
      <p:sp>
        <p:nvSpPr>
          <p:cNvPr id="61" name="60 Rectángulo"/>
          <p:cNvSpPr/>
          <p:nvPr/>
        </p:nvSpPr>
        <p:spPr>
          <a:xfrm>
            <a:off x="323528" y="4005064"/>
            <a:ext cx="2304256" cy="72008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MX" dirty="0" smtClean="0"/>
              <a:t>Método</a:t>
            </a:r>
          </a:p>
          <a:p>
            <a:pPr lvl="0"/>
            <a:r>
              <a:rPr lang="es-MX" dirty="0" smtClean="0"/>
              <a:t>Cuantitativo </a:t>
            </a:r>
            <a:endParaRPr lang="es-ES" dirty="0"/>
          </a:p>
        </p:txBody>
      </p:sp>
      <p:sp>
        <p:nvSpPr>
          <p:cNvPr id="62" name="61 Rectángulo"/>
          <p:cNvSpPr/>
          <p:nvPr/>
        </p:nvSpPr>
        <p:spPr>
          <a:xfrm>
            <a:off x="323528" y="5877272"/>
            <a:ext cx="2304256" cy="72008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MX" dirty="0" smtClean="0"/>
              <a:t>Método </a:t>
            </a:r>
          </a:p>
          <a:p>
            <a:pPr lvl="0"/>
            <a:r>
              <a:rPr lang="es-MX" dirty="0" smtClean="0"/>
              <a:t>cualitativo</a:t>
            </a:r>
            <a:endParaRPr lang="es-ES" dirty="0"/>
          </a:p>
        </p:txBody>
      </p:sp>
      <p:sp>
        <p:nvSpPr>
          <p:cNvPr id="63" name="62 Rectángulo"/>
          <p:cNvSpPr/>
          <p:nvPr/>
        </p:nvSpPr>
        <p:spPr>
          <a:xfrm>
            <a:off x="2123728" y="3645024"/>
            <a:ext cx="2304256" cy="72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MX" dirty="0" smtClean="0">
                <a:solidFill>
                  <a:schemeClr val="tx1"/>
                </a:solidFill>
              </a:rPr>
              <a:t>Análisis  </a:t>
            </a:r>
            <a:r>
              <a:rPr lang="es-MX" dirty="0" err="1" smtClean="0">
                <a:solidFill>
                  <a:schemeClr val="tx1"/>
                </a:solidFill>
              </a:rPr>
              <a:t>geoestadisticos</a:t>
            </a:r>
            <a:r>
              <a:rPr lang="es-MX" dirty="0" smtClean="0">
                <a:solidFill>
                  <a:schemeClr val="tx1"/>
                </a:solidFill>
              </a:rPr>
              <a:t>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4" name="63 Rectángulo"/>
          <p:cNvSpPr/>
          <p:nvPr/>
        </p:nvSpPr>
        <p:spPr>
          <a:xfrm>
            <a:off x="1979712" y="5157192"/>
            <a:ext cx="2304256" cy="12241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MX" dirty="0" smtClean="0">
                <a:solidFill>
                  <a:schemeClr val="tx1"/>
                </a:solidFill>
              </a:rPr>
              <a:t>Observación ordinaria.</a:t>
            </a:r>
            <a:endParaRPr lang="es-ES" dirty="0" smtClean="0">
              <a:solidFill>
                <a:schemeClr val="tx1"/>
              </a:solidFill>
            </a:endParaRPr>
          </a:p>
          <a:p>
            <a:pPr lvl="0"/>
            <a:r>
              <a:rPr lang="es-MX" dirty="0" smtClean="0">
                <a:solidFill>
                  <a:schemeClr val="tx1"/>
                </a:solidFill>
              </a:rPr>
              <a:t>Registro etnográfico</a:t>
            </a:r>
            <a:endParaRPr lang="es-ES" dirty="0" smtClean="0">
              <a:solidFill>
                <a:schemeClr val="tx1"/>
              </a:solidFill>
            </a:endParaRPr>
          </a:p>
          <a:p>
            <a:pPr lvl="0"/>
            <a:r>
              <a:rPr lang="es-MX" dirty="0" smtClean="0">
                <a:solidFill>
                  <a:schemeClr val="tx1"/>
                </a:solidFill>
              </a:rPr>
              <a:t>Entrevistas</a:t>
            </a:r>
            <a:endParaRPr lang="es-ES" dirty="0" smtClean="0">
              <a:solidFill>
                <a:schemeClr val="tx1"/>
              </a:solidFill>
            </a:endParaRPr>
          </a:p>
          <a:p>
            <a:pPr lvl="0"/>
            <a:r>
              <a:rPr lang="es-MX" dirty="0" smtClean="0">
                <a:solidFill>
                  <a:schemeClr val="tx1"/>
                </a:solidFill>
              </a:rPr>
              <a:t>Mapas mentales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932040" y="3704252"/>
            <a:ext cx="3672408" cy="289310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 último, con los análisis que se realizaran se obtendrá una </a:t>
            </a:r>
            <a:r>
              <a:rPr kumimoji="0" lang="es-MX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interpretación-reinterpretación</a:t>
            </a:r>
            <a:r>
              <a:rPr kumimoji="0" lang="es-MX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s-MX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 que permitirá, llegar a conclusiones que busquen un entendimiento más profundo sobre los resultados de la aplicación del Programa Cultura Viva en la colonia Jardín Balbuena de la Delegación Venustiano Carranza.</a:t>
            </a:r>
            <a:endParaRPr kumimoji="0" lang="es-MX" sz="2800" b="0" i="0" u="none" strike="noStrike" cap="none" normalizeH="0" baseline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advTm="9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907704" y="44784"/>
            <a:ext cx="576064" cy="1440000"/>
          </a:xfrm>
          <a:prstGeom prst="rect">
            <a:avLst/>
          </a:prstGeom>
          <a:solidFill>
            <a:schemeClr val="accent6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5" name="Picture 5" descr="C:\Documents and Settings\IVONNE\Mis documentos\postgrado\investigación Dr. García\fotografías\av.taller y unidad 5 JB\IM0004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3968" y="44784"/>
            <a:ext cx="1920000" cy="1440000"/>
          </a:xfrm>
          <a:prstGeom prst="rect">
            <a:avLst/>
          </a:prstGeom>
          <a:noFill/>
        </p:spPr>
      </p:pic>
      <p:pic>
        <p:nvPicPr>
          <p:cNvPr id="5124" name="Picture 4" descr="C:\Documents and Settings\IVONNE\Mis documentos\postgrado\investigación Dr. García\fotografías\JESUS GALINDO Y VILLA, TALLER, NICOLAS LEON\IM0003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2240" y="44784"/>
            <a:ext cx="1920000" cy="1440000"/>
          </a:xfrm>
          <a:prstGeom prst="rect">
            <a:avLst/>
          </a:prstGeom>
          <a:noFill/>
        </p:spPr>
      </p:pic>
      <p:pic>
        <p:nvPicPr>
          <p:cNvPr id="5123" name="Picture 3" descr="C:\Documents and Settings\IVONNE\Mis documentos\postgrado\investigación Dr. García\fotografías\JESUS GALINDO Y VILLA, TALLER, NICOLAS LEON\IM0003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44784"/>
            <a:ext cx="1920000" cy="1440000"/>
          </a:xfrm>
          <a:prstGeom prst="rect">
            <a:avLst/>
          </a:prstGeom>
          <a:noFill/>
        </p:spPr>
      </p:pic>
      <p:pic>
        <p:nvPicPr>
          <p:cNvPr id="5122" name="Picture 2" descr="C:\Documents and Settings\IVONNE\Mis documentos\postgrado\investigación Dr. García\fotografías\JESUS GALINDO Y VILLA, TALLER, NICOLAS LEON\IM0003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4784"/>
            <a:ext cx="1920000" cy="1440000"/>
          </a:xfrm>
          <a:prstGeom prst="rect">
            <a:avLst/>
          </a:prstGeom>
          <a:noFill/>
        </p:spPr>
      </p:pic>
      <p:grpSp>
        <p:nvGrpSpPr>
          <p:cNvPr id="2" name="10 Grupo"/>
          <p:cNvGrpSpPr/>
          <p:nvPr/>
        </p:nvGrpSpPr>
        <p:grpSpPr>
          <a:xfrm>
            <a:off x="4572000" y="-27384"/>
            <a:ext cx="4248472" cy="6885384"/>
            <a:chOff x="4788024" y="-27384"/>
            <a:chExt cx="3960440" cy="6885384"/>
          </a:xfrm>
        </p:grpSpPr>
        <p:sp>
          <p:nvSpPr>
            <p:cNvPr id="4" name="3 Rectángulo"/>
            <p:cNvSpPr/>
            <p:nvPr/>
          </p:nvSpPr>
          <p:spPr>
            <a:xfrm>
              <a:off x="4788024" y="0"/>
              <a:ext cx="3960440" cy="6858000"/>
            </a:xfrm>
            <a:prstGeom prst="rect">
              <a:avLst/>
            </a:prstGeom>
            <a:solidFill>
              <a:schemeClr val="tx2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6516216" y="-27384"/>
              <a:ext cx="2232248" cy="6858000"/>
            </a:xfrm>
            <a:prstGeom prst="rect">
              <a:avLst/>
            </a:prstGeom>
            <a:solidFill>
              <a:schemeClr val="accent5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" name="9 Rectángulo"/>
          <p:cNvSpPr/>
          <p:nvPr/>
        </p:nvSpPr>
        <p:spPr>
          <a:xfrm>
            <a:off x="0" y="116632"/>
            <a:ext cx="9144000" cy="504056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4499992" y="1628800"/>
            <a:ext cx="410445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2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Rehabilitación de e</a:t>
            </a:r>
            <a:r>
              <a:rPr kumimoji="0" lang="es-MX" sz="23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spacios p</a:t>
            </a:r>
            <a:r>
              <a:rPr kumimoji="0" lang="es-MX" sz="23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es-MX" sz="23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blicos </a:t>
            </a:r>
            <a:r>
              <a:rPr kumimoji="0" lang="es-MX" sz="23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es-MX" sz="23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195736" y="2852936"/>
            <a:ext cx="64807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Apropiarse del espacio • sentido de pertenencia •  ejercer la ciudadanía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179512" y="2132856"/>
            <a:ext cx="55446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Pretende promover el uso y disfrute del espacio en el tiempo libre , a partir de ese mejoramiento de imagen urbana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0" y="3429000"/>
            <a:ext cx="4860032" cy="369332"/>
          </a:xfrm>
          <a:prstGeom prst="rect">
            <a:avLst/>
          </a:prstGeom>
          <a:solidFill>
            <a:schemeClr val="accent2">
              <a:lumMod val="50000"/>
              <a:alpha val="23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Aprender a vivir juntos</a:t>
            </a:r>
            <a:endParaRPr lang="es-E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4283968" y="44784"/>
            <a:ext cx="504056" cy="1440000"/>
          </a:xfrm>
          <a:prstGeom prst="rect">
            <a:avLst/>
          </a:prstGeom>
          <a:solidFill>
            <a:schemeClr val="accent2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6732240" y="44784"/>
            <a:ext cx="504056" cy="1440000"/>
          </a:xfrm>
          <a:prstGeom prst="rect">
            <a:avLst/>
          </a:prstGeom>
          <a:solidFill>
            <a:schemeClr val="accent4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2915816" y="4293096"/>
            <a:ext cx="6228184" cy="2214000"/>
          </a:xfrm>
          <a:prstGeom prst="rect">
            <a:avLst/>
          </a:prstGeom>
          <a:solidFill>
            <a:schemeClr val="accent6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3203848" y="4409817"/>
            <a:ext cx="55446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MX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Actividades culturales, recreativas deportivas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Cultura de la legalidad, enfocándose primordialmente en la niñez y la juventud.</a:t>
            </a:r>
            <a:endParaRPr lang="es-MX" sz="1600" dirty="0">
              <a:latin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es-MX" sz="1600" b="1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Times New Roman" pitchFamily="18" charset="0"/>
              </a:rPr>
              <a:t> restablecimiento del tejido social</a:t>
            </a:r>
            <a:endParaRPr lang="es-MX" b="1" dirty="0">
              <a:latin typeface="Times New Roman" pitchFamily="18" charset="0"/>
              <a:cs typeface="Times New Roman" pitchFamily="18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kumimoji="0" lang="es-MX" sz="1600" b="1" i="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22" name="21 Imagen" descr="C:\Users\Gab\Documents\0 GAB\0 PROYECTO\7 FOTOS E IMAGENES\AREAS COMUNES SEP-09\DSC0493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286256"/>
            <a:ext cx="2947604" cy="221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0" y="44624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MX" sz="3200" b="1" i="1" dirty="0"/>
              <a:t>Las plazas cívicas y recreativas en la colonia Jardín Balbuena</a:t>
            </a:r>
            <a:r>
              <a:rPr lang="es-MX" sz="3200" b="1" i="1" dirty="0" smtClean="0"/>
              <a:t>.</a:t>
            </a:r>
            <a:endParaRPr kumimoji="0" lang="es-MX" sz="32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advTm="9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303" t="29426" r="28523" b="2760"/>
          <a:stretch/>
        </p:blipFill>
        <p:spPr bwMode="auto">
          <a:xfrm>
            <a:off x="453752" y="188640"/>
            <a:ext cx="5100888" cy="6517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Elipse"/>
          <p:cNvSpPr/>
          <p:nvPr/>
        </p:nvSpPr>
        <p:spPr>
          <a:xfrm>
            <a:off x="4047669" y="5004581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1</a:t>
            </a:r>
            <a:endParaRPr lang="es-MX" sz="1200" dirty="0"/>
          </a:p>
        </p:txBody>
      </p:sp>
      <p:sp>
        <p:nvSpPr>
          <p:cNvPr id="6" name="5 Elipse"/>
          <p:cNvSpPr/>
          <p:nvPr/>
        </p:nvSpPr>
        <p:spPr>
          <a:xfrm>
            <a:off x="2063536" y="3649186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2</a:t>
            </a:r>
            <a:endParaRPr lang="es-MX" sz="1200" dirty="0"/>
          </a:p>
        </p:txBody>
      </p:sp>
      <p:sp>
        <p:nvSpPr>
          <p:cNvPr id="7" name="6 Elipse"/>
          <p:cNvSpPr/>
          <p:nvPr/>
        </p:nvSpPr>
        <p:spPr>
          <a:xfrm>
            <a:off x="767392" y="3361154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3</a:t>
            </a:r>
            <a:endParaRPr lang="es-MX" sz="1200" dirty="0"/>
          </a:p>
        </p:txBody>
      </p:sp>
      <p:sp>
        <p:nvSpPr>
          <p:cNvPr id="8" name="7 Elipse"/>
          <p:cNvSpPr/>
          <p:nvPr/>
        </p:nvSpPr>
        <p:spPr>
          <a:xfrm>
            <a:off x="1316233" y="3513554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4</a:t>
            </a:r>
            <a:endParaRPr lang="es-MX" sz="1200" dirty="0"/>
          </a:p>
        </p:txBody>
      </p:sp>
      <p:sp>
        <p:nvSpPr>
          <p:cNvPr id="9" name="8 Elipse"/>
          <p:cNvSpPr/>
          <p:nvPr/>
        </p:nvSpPr>
        <p:spPr>
          <a:xfrm>
            <a:off x="1553820" y="3544210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5</a:t>
            </a:r>
            <a:endParaRPr lang="es-MX" sz="1200" dirty="0"/>
          </a:p>
        </p:txBody>
      </p:sp>
      <p:sp>
        <p:nvSpPr>
          <p:cNvPr id="10" name="9 Elipse"/>
          <p:cNvSpPr/>
          <p:nvPr/>
        </p:nvSpPr>
        <p:spPr>
          <a:xfrm>
            <a:off x="1497397" y="3289146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6</a:t>
            </a:r>
            <a:endParaRPr lang="es-MX" sz="1200" dirty="0"/>
          </a:p>
        </p:txBody>
      </p:sp>
      <p:sp>
        <p:nvSpPr>
          <p:cNvPr id="11" name="10 Elipse"/>
          <p:cNvSpPr/>
          <p:nvPr/>
        </p:nvSpPr>
        <p:spPr>
          <a:xfrm>
            <a:off x="1631488" y="3031499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7</a:t>
            </a:r>
            <a:endParaRPr lang="es-MX" sz="1200" dirty="0"/>
          </a:p>
        </p:txBody>
      </p:sp>
      <p:sp>
        <p:nvSpPr>
          <p:cNvPr id="12" name="11 Elipse"/>
          <p:cNvSpPr/>
          <p:nvPr/>
        </p:nvSpPr>
        <p:spPr>
          <a:xfrm>
            <a:off x="1553820" y="2758383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8</a:t>
            </a:r>
            <a:endParaRPr lang="es-MX" sz="1200" dirty="0"/>
          </a:p>
        </p:txBody>
      </p:sp>
      <p:sp>
        <p:nvSpPr>
          <p:cNvPr id="13" name="12 Elipse"/>
          <p:cNvSpPr/>
          <p:nvPr/>
        </p:nvSpPr>
        <p:spPr>
          <a:xfrm>
            <a:off x="1487472" y="2513447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9</a:t>
            </a:r>
            <a:endParaRPr lang="es-MX" sz="1200" dirty="0"/>
          </a:p>
        </p:txBody>
      </p:sp>
      <p:sp>
        <p:nvSpPr>
          <p:cNvPr id="14" name="13 Elipse"/>
          <p:cNvSpPr/>
          <p:nvPr/>
        </p:nvSpPr>
        <p:spPr>
          <a:xfrm>
            <a:off x="1178006" y="6325385"/>
            <a:ext cx="319391" cy="319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00" dirty="0" smtClean="0"/>
              <a:t>10</a:t>
            </a:r>
            <a:endParaRPr lang="es-MX" sz="700" dirty="0"/>
          </a:p>
        </p:txBody>
      </p:sp>
      <p:sp>
        <p:nvSpPr>
          <p:cNvPr id="15" name="14 Elipse"/>
          <p:cNvSpPr/>
          <p:nvPr/>
        </p:nvSpPr>
        <p:spPr>
          <a:xfrm>
            <a:off x="1785429" y="1571010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11</a:t>
            </a:r>
            <a:endParaRPr lang="es-MX" sz="800" dirty="0"/>
          </a:p>
        </p:txBody>
      </p:sp>
      <p:sp>
        <p:nvSpPr>
          <p:cNvPr id="16" name="15 Elipse"/>
          <p:cNvSpPr/>
          <p:nvPr/>
        </p:nvSpPr>
        <p:spPr>
          <a:xfrm>
            <a:off x="1697836" y="1815145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12</a:t>
            </a:r>
            <a:endParaRPr lang="es-MX" sz="800" dirty="0"/>
          </a:p>
        </p:txBody>
      </p:sp>
      <p:sp>
        <p:nvSpPr>
          <p:cNvPr id="17" name="16 Elipse"/>
          <p:cNvSpPr/>
          <p:nvPr/>
        </p:nvSpPr>
        <p:spPr>
          <a:xfrm>
            <a:off x="2281360" y="1023057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13</a:t>
            </a:r>
            <a:endParaRPr lang="es-MX" sz="800" dirty="0"/>
          </a:p>
        </p:txBody>
      </p:sp>
      <p:sp>
        <p:nvSpPr>
          <p:cNvPr id="18" name="17 Elipse"/>
          <p:cNvSpPr/>
          <p:nvPr/>
        </p:nvSpPr>
        <p:spPr>
          <a:xfrm>
            <a:off x="1409804" y="879041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14</a:t>
            </a:r>
            <a:endParaRPr lang="es-MX" sz="800" dirty="0"/>
          </a:p>
        </p:txBody>
      </p:sp>
      <p:sp>
        <p:nvSpPr>
          <p:cNvPr id="19" name="18 Elipse"/>
          <p:cNvSpPr/>
          <p:nvPr/>
        </p:nvSpPr>
        <p:spPr>
          <a:xfrm>
            <a:off x="1209365" y="735025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15</a:t>
            </a:r>
            <a:endParaRPr lang="es-MX" sz="800" dirty="0"/>
          </a:p>
        </p:txBody>
      </p:sp>
      <p:sp>
        <p:nvSpPr>
          <p:cNvPr id="20" name="19 Elipse"/>
          <p:cNvSpPr/>
          <p:nvPr/>
        </p:nvSpPr>
        <p:spPr>
          <a:xfrm>
            <a:off x="1065349" y="1314180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16</a:t>
            </a:r>
            <a:endParaRPr lang="es-MX" sz="800" dirty="0"/>
          </a:p>
        </p:txBody>
      </p:sp>
      <p:sp>
        <p:nvSpPr>
          <p:cNvPr id="21" name="20 Elipse"/>
          <p:cNvSpPr/>
          <p:nvPr/>
        </p:nvSpPr>
        <p:spPr>
          <a:xfrm>
            <a:off x="4407709" y="2470351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17</a:t>
            </a:r>
            <a:endParaRPr lang="es-MX" sz="800" dirty="0"/>
          </a:p>
        </p:txBody>
      </p:sp>
      <p:sp>
        <p:nvSpPr>
          <p:cNvPr id="22" name="21 Elipse"/>
          <p:cNvSpPr/>
          <p:nvPr/>
        </p:nvSpPr>
        <p:spPr>
          <a:xfrm>
            <a:off x="2569392" y="2915294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18</a:t>
            </a:r>
            <a:endParaRPr lang="es-MX" sz="800" dirty="0"/>
          </a:p>
        </p:txBody>
      </p:sp>
      <p:sp>
        <p:nvSpPr>
          <p:cNvPr id="23" name="22 Elipse"/>
          <p:cNvSpPr/>
          <p:nvPr/>
        </p:nvSpPr>
        <p:spPr>
          <a:xfrm>
            <a:off x="2147740" y="2758383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19</a:t>
            </a:r>
            <a:endParaRPr lang="es-MX" sz="800" dirty="0"/>
          </a:p>
        </p:txBody>
      </p:sp>
      <p:sp>
        <p:nvSpPr>
          <p:cNvPr id="24" name="23 Elipse"/>
          <p:cNvSpPr/>
          <p:nvPr/>
        </p:nvSpPr>
        <p:spPr>
          <a:xfrm>
            <a:off x="2435772" y="2743513"/>
            <a:ext cx="288032" cy="288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/>
              <a:t>20</a:t>
            </a:r>
            <a:endParaRPr lang="es-MX" sz="8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5724128" y="260648"/>
            <a:ext cx="3240360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latin typeface="Century Gothic" pitchFamily="34" charset="0"/>
              </a:rPr>
              <a:t>LOCALIZACION:</a:t>
            </a:r>
          </a:p>
          <a:p>
            <a:endParaRPr lang="es-MX" sz="900" b="1" dirty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1.- PLAZA CIVICA Y RECREATIVA “MARACANA”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2.- AREA RECREATIVA “LA ESTRELLA”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3.- PLAZA CIVICA “BOTURINI”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4.- PLAZA CIVICA Y CULTURAL “LA PLACA 2”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5.- AREA RECREATIVA “LA PLACA 2”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6.- PLAZA CIVICA “LA PLACA” 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7.- PLAZA “NICOLAS LEON”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8.- PLAZA “NICOLAS LEON 2”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9.- AREA RECREATIVA “NICOLAS LEON 3”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10.- PLAZA CIVICA Y RECREATIVA “MIGUEL ALEMAN”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11.- PLAZA CULTURAL Y RECREATIVA “JESUS YUREN”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12.- PLAZA CULTURAL Y RECREATIVA “JESUS YUREN 2”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13.- PLAZA CULTURAL Y RECREATIVA “KENNEDY”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14.- AREA RECREATIVA “MARIO PANI”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15.- PLAZA CULTURAL Y RECREATIVA “ARQ. MARIO PANI DARQUI”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16.- PLAZA RECREATIVA “RAUL “EL RATON” MACIAS GUEVARA”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17.- PLAZA CIVICA “CECILIO ROBELO”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18.- PLAZA CIVICA Y RECREATIVA “GENARO GARCIA”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19.- PLAZA CIVICA Y RECREATIVA “GENARO GARCIA 2”</a:t>
            </a:r>
          </a:p>
          <a:p>
            <a:endParaRPr lang="es-MX" sz="900" b="1" dirty="0" smtClean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20.- ADMINISTRACION DE LA UNIDAD</a:t>
            </a:r>
          </a:p>
          <a:p>
            <a:endParaRPr lang="es-MX" sz="900" b="1" dirty="0">
              <a:latin typeface="Century Gothic" pitchFamily="34" charset="0"/>
            </a:endParaRPr>
          </a:p>
          <a:p>
            <a:r>
              <a:rPr lang="es-MX" sz="900" b="1" dirty="0" smtClean="0">
                <a:latin typeface="Century Gothic" pitchFamily="34" charset="0"/>
              </a:rPr>
              <a:t>21.- PLAZA </a:t>
            </a:r>
            <a:r>
              <a:rPr lang="es-MX" sz="900" b="1" dirty="0">
                <a:latin typeface="Century Gothic" pitchFamily="34" charset="0"/>
              </a:rPr>
              <a:t>CIVICA Y RECREATIVA “LAZARO PAVIA”</a:t>
            </a:r>
          </a:p>
          <a:p>
            <a:endParaRPr lang="es-MX" sz="900" b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8108659"/>
      </p:ext>
    </p:extLst>
  </p:cSld>
  <p:clrMapOvr>
    <a:masterClrMapping/>
  </p:clrMapOvr>
  <p:transition advTm="9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683568" y="332656"/>
            <a:ext cx="576064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1</a:t>
            </a:r>
            <a:endParaRPr lang="es-MX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403648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Century Gothic" pitchFamily="34" charset="0"/>
              </a:rPr>
              <a:t>PLAZA </a:t>
            </a:r>
            <a:r>
              <a:rPr lang="es-MX" b="1" dirty="0">
                <a:latin typeface="Century Gothic" pitchFamily="34" charset="0"/>
              </a:rPr>
              <a:t>CIVICA Y RECREATIVA “MARACANA”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620" t="22586" r="5359" b="8909"/>
          <a:stretch/>
        </p:blipFill>
        <p:spPr bwMode="auto">
          <a:xfrm>
            <a:off x="683568" y="1412776"/>
            <a:ext cx="7626667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Forma libre"/>
          <p:cNvSpPr/>
          <p:nvPr/>
        </p:nvSpPr>
        <p:spPr>
          <a:xfrm>
            <a:off x="2245057" y="2504363"/>
            <a:ext cx="3227695" cy="2381535"/>
          </a:xfrm>
          <a:custGeom>
            <a:avLst/>
            <a:gdLst>
              <a:gd name="connsiteX0" fmla="*/ 0 w 3227695"/>
              <a:gd name="connsiteY0" fmla="*/ 982639 h 2415654"/>
              <a:gd name="connsiteX1" fmla="*/ 402609 w 3227695"/>
              <a:gd name="connsiteY1" fmla="*/ 0 h 2415654"/>
              <a:gd name="connsiteX2" fmla="*/ 3227695 w 3227695"/>
              <a:gd name="connsiteY2" fmla="*/ 1364776 h 2415654"/>
              <a:gd name="connsiteX3" fmla="*/ 2674961 w 3227695"/>
              <a:gd name="connsiteY3" fmla="*/ 2415654 h 2415654"/>
              <a:gd name="connsiteX0" fmla="*/ 0 w 3227695"/>
              <a:gd name="connsiteY0" fmla="*/ 982639 h 1364776"/>
              <a:gd name="connsiteX1" fmla="*/ 402609 w 3227695"/>
              <a:gd name="connsiteY1" fmla="*/ 0 h 1364776"/>
              <a:gd name="connsiteX2" fmla="*/ 3227695 w 3227695"/>
              <a:gd name="connsiteY2" fmla="*/ 1364776 h 1364776"/>
              <a:gd name="connsiteX3" fmla="*/ 0 w 3227695"/>
              <a:gd name="connsiteY3" fmla="*/ 996287 h 1364776"/>
              <a:gd name="connsiteX0" fmla="*/ 0 w 3227695"/>
              <a:gd name="connsiteY0" fmla="*/ 982639 h 2384272"/>
              <a:gd name="connsiteX1" fmla="*/ 402609 w 3227695"/>
              <a:gd name="connsiteY1" fmla="*/ 0 h 2384272"/>
              <a:gd name="connsiteX2" fmla="*/ 3227695 w 3227695"/>
              <a:gd name="connsiteY2" fmla="*/ 1364776 h 2384272"/>
              <a:gd name="connsiteX3" fmla="*/ 2606722 w 3227695"/>
              <a:gd name="connsiteY3" fmla="*/ 2381535 h 2384272"/>
              <a:gd name="connsiteX4" fmla="*/ 0 w 3227695"/>
              <a:gd name="connsiteY4" fmla="*/ 996287 h 2384272"/>
              <a:gd name="connsiteX0" fmla="*/ 0 w 3227695"/>
              <a:gd name="connsiteY0" fmla="*/ 982639 h 2381535"/>
              <a:gd name="connsiteX1" fmla="*/ 402609 w 3227695"/>
              <a:gd name="connsiteY1" fmla="*/ 0 h 2381535"/>
              <a:gd name="connsiteX2" fmla="*/ 3227695 w 3227695"/>
              <a:gd name="connsiteY2" fmla="*/ 1364776 h 2381535"/>
              <a:gd name="connsiteX3" fmla="*/ 2606722 w 3227695"/>
              <a:gd name="connsiteY3" fmla="*/ 2381535 h 2381535"/>
              <a:gd name="connsiteX4" fmla="*/ 0 w 3227695"/>
              <a:gd name="connsiteY4" fmla="*/ 996287 h 2381535"/>
              <a:gd name="connsiteX0" fmla="*/ 0 w 3227695"/>
              <a:gd name="connsiteY0" fmla="*/ 982639 h 2381535"/>
              <a:gd name="connsiteX1" fmla="*/ 402609 w 3227695"/>
              <a:gd name="connsiteY1" fmla="*/ 0 h 2381535"/>
              <a:gd name="connsiteX2" fmla="*/ 3227695 w 3227695"/>
              <a:gd name="connsiteY2" fmla="*/ 1364776 h 2381535"/>
              <a:gd name="connsiteX3" fmla="*/ 2606722 w 3227695"/>
              <a:gd name="connsiteY3" fmla="*/ 2381535 h 2381535"/>
              <a:gd name="connsiteX4" fmla="*/ 0 w 3227695"/>
              <a:gd name="connsiteY4" fmla="*/ 996287 h 2381535"/>
              <a:gd name="connsiteX0" fmla="*/ 0 w 3227695"/>
              <a:gd name="connsiteY0" fmla="*/ 982639 h 2381535"/>
              <a:gd name="connsiteX1" fmla="*/ 402609 w 3227695"/>
              <a:gd name="connsiteY1" fmla="*/ 0 h 2381535"/>
              <a:gd name="connsiteX2" fmla="*/ 3227695 w 3227695"/>
              <a:gd name="connsiteY2" fmla="*/ 1364776 h 2381535"/>
              <a:gd name="connsiteX3" fmla="*/ 2606722 w 3227695"/>
              <a:gd name="connsiteY3" fmla="*/ 2381535 h 2381535"/>
              <a:gd name="connsiteX4" fmla="*/ 136477 w 3227695"/>
              <a:gd name="connsiteY4" fmla="*/ 1378424 h 2381535"/>
              <a:gd name="connsiteX0" fmla="*/ 0 w 3227695"/>
              <a:gd name="connsiteY0" fmla="*/ 982639 h 2381535"/>
              <a:gd name="connsiteX1" fmla="*/ 402609 w 3227695"/>
              <a:gd name="connsiteY1" fmla="*/ 0 h 2381535"/>
              <a:gd name="connsiteX2" fmla="*/ 3227695 w 3227695"/>
              <a:gd name="connsiteY2" fmla="*/ 1364776 h 2381535"/>
              <a:gd name="connsiteX3" fmla="*/ 2606722 w 3227695"/>
              <a:gd name="connsiteY3" fmla="*/ 2381535 h 2381535"/>
              <a:gd name="connsiteX4" fmla="*/ 13647 w 3227695"/>
              <a:gd name="connsiteY4" fmla="*/ 982639 h 2381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7695" h="2381535">
                <a:moveTo>
                  <a:pt x="0" y="982639"/>
                </a:moveTo>
                <a:lnTo>
                  <a:pt x="402609" y="0"/>
                </a:lnTo>
                <a:lnTo>
                  <a:pt x="3227695" y="1364776"/>
                </a:lnTo>
                <a:cubicBezTo>
                  <a:pt x="2900148" y="1585415"/>
                  <a:pt x="3029803" y="2058538"/>
                  <a:pt x="2606722" y="2381535"/>
                </a:cubicBezTo>
                <a:lnTo>
                  <a:pt x="13647" y="982639"/>
                </a:lnTo>
              </a:path>
            </a:pathLst>
          </a:custGeom>
          <a:solidFill>
            <a:srgbClr val="FFC000">
              <a:alpha val="50000"/>
            </a:srgbClr>
          </a:solidFill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394101009"/>
      </p:ext>
    </p:extLst>
  </p:cSld>
  <p:clrMapOvr>
    <a:masterClrMapping/>
  </p:clrMapOvr>
  <p:transition advTm="9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46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84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26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 Grupo"/>
          <p:cNvGrpSpPr/>
          <p:nvPr/>
        </p:nvGrpSpPr>
        <p:grpSpPr>
          <a:xfrm>
            <a:off x="4572000" y="-27384"/>
            <a:ext cx="4248472" cy="6885384"/>
            <a:chOff x="4788024" y="-27384"/>
            <a:chExt cx="3960440" cy="6885384"/>
          </a:xfrm>
        </p:grpSpPr>
        <p:sp>
          <p:nvSpPr>
            <p:cNvPr id="4" name="3 Rectángulo"/>
            <p:cNvSpPr/>
            <p:nvPr/>
          </p:nvSpPr>
          <p:spPr>
            <a:xfrm>
              <a:off x="4788024" y="0"/>
              <a:ext cx="3960440" cy="6858000"/>
            </a:xfrm>
            <a:prstGeom prst="rect">
              <a:avLst/>
            </a:prstGeom>
            <a:solidFill>
              <a:schemeClr val="tx2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6516216" y="-27384"/>
              <a:ext cx="2232248" cy="6858000"/>
            </a:xfrm>
            <a:prstGeom prst="rect">
              <a:avLst/>
            </a:prstGeom>
            <a:solidFill>
              <a:schemeClr val="accent5">
                <a:lumMod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4098" name="Picture 2" descr="C:\Documents and Settings\IVONNE\Mis documentos\postgrado\investigación Dr. García\fotografías\Fotos Marcana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0"/>
            <a:ext cx="3420000" cy="2214553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0" y="116632"/>
            <a:ext cx="9144000" cy="504056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600" b="1" dirty="0" smtClean="0">
                <a:solidFill>
                  <a:schemeClr val="tx1"/>
                </a:solidFill>
              </a:rPr>
              <a:t>Conclusiones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51520" y="2428868"/>
            <a:ext cx="37489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es-MX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spacios p</a:t>
            </a:r>
            <a:r>
              <a:rPr kumimoji="0" lang="es-MX" sz="28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es-MX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blicos </a:t>
            </a:r>
            <a:r>
              <a:rPr kumimoji="0" lang="es-MX" sz="28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es-MX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98954" y="1000108"/>
            <a:ext cx="55446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Identidad y arraigo </a:t>
            </a:r>
            <a:r>
              <a:rPr lang="es-MX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socioterritorial</a:t>
            </a:r>
            <a:r>
              <a:rPr 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• promueve la  ciudadanía  •   sentido de pertenecía • intercambio y comunicación social</a:t>
            </a:r>
            <a:endParaRPr kumimoji="0" lang="es-MX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s-MX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0" name="19 Flecha abajo"/>
          <p:cNvSpPr/>
          <p:nvPr/>
        </p:nvSpPr>
        <p:spPr>
          <a:xfrm>
            <a:off x="3203848" y="3492458"/>
            <a:ext cx="936104" cy="1008112"/>
          </a:xfrm>
          <a:prstGeom prst="downArrow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179512" y="3590512"/>
            <a:ext cx="55446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Subutilización • fragmentación  •  abandono •  delincuencia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2357422" y="4631304"/>
            <a:ext cx="25202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vulnerable  </a:t>
            </a:r>
            <a:r>
              <a:rPr kumimoji="0" lang="es-MX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s-MX" b="1" i="0" u="none" strike="noStrike" cap="none" normalizeH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es-MX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28" name="Picture 2" descr="C:\Users\Gab\Documents\0 GAB\0 PROYECTO\7 FOTOS E IMAGENES\PARQUE CHIAPAS\CIMG6235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24000" y="2214554"/>
            <a:ext cx="3420000" cy="227703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28 Rectángulo"/>
          <p:cNvSpPr/>
          <p:nvPr/>
        </p:nvSpPr>
        <p:spPr>
          <a:xfrm>
            <a:off x="357158" y="5425875"/>
            <a:ext cx="47149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</a:rPr>
              <a:t>Desincentiva la apropiación física y simbólica por parte de sus habitantes </a:t>
            </a:r>
            <a:endParaRPr lang="es-MX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" name="Picture 6" descr="C:\Documents and Settings\IVONNE\Mis documentos\postgrado\investigación Dr. García\fotografías\maracana posada  con la sonora dinamita\CIMG25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000" y="4500570"/>
            <a:ext cx="3420000" cy="2357430"/>
          </a:xfrm>
          <a:prstGeom prst="rect">
            <a:avLst/>
          </a:prstGeom>
          <a:noFill/>
        </p:spPr>
      </p:pic>
      <p:sp>
        <p:nvSpPr>
          <p:cNvPr id="32" name="31 Rectángulo"/>
          <p:cNvSpPr/>
          <p:nvPr/>
        </p:nvSpPr>
        <p:spPr>
          <a:xfrm>
            <a:off x="0" y="5286388"/>
            <a:ext cx="5214942" cy="932684"/>
          </a:xfrm>
          <a:prstGeom prst="rect">
            <a:avLst/>
          </a:prstGeom>
          <a:solidFill>
            <a:srgbClr val="7030A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advTm="9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675</Words>
  <Application>Microsoft Office PowerPoint</Application>
  <PresentationFormat>Presentación en pantalla (4:3)</PresentationFormat>
  <Paragraphs>130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GARCIA</cp:lastModifiedBy>
  <cp:revision>33</cp:revision>
  <dcterms:created xsi:type="dcterms:W3CDTF">2012-05-25T00:28:32Z</dcterms:created>
  <dcterms:modified xsi:type="dcterms:W3CDTF">2014-03-28T10:05:33Z</dcterms:modified>
</cp:coreProperties>
</file>