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72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6" r:id="rId10"/>
    <p:sldId id="265" r:id="rId11"/>
    <p:sldId id="266" r:id="rId12"/>
    <p:sldId id="283" r:id="rId13"/>
    <p:sldId id="278" r:id="rId14"/>
    <p:sldId id="279" r:id="rId15"/>
    <p:sldId id="281" r:id="rId16"/>
    <p:sldId id="282" r:id="rId17"/>
    <p:sldId id="267" r:id="rId18"/>
    <p:sldId id="268" r:id="rId19"/>
    <p:sldId id="277" r:id="rId20"/>
    <p:sldId id="270" r:id="rId21"/>
    <p:sldId id="271" r:id="rId22"/>
    <p:sldId id="272" r:id="rId23"/>
    <p:sldId id="273" r:id="rId24"/>
    <p:sldId id="274" r:id="rId25"/>
    <p:sldId id="275" r:id="rId26"/>
  </p:sldIdLst>
  <p:sldSz cx="14630400" cy="8229600"/>
  <p:notesSz cx="8229600" cy="14630400"/>
  <p:embeddedFontLst>
    <p:embeddedFont>
      <p:font typeface="Franklin Gothic Book" panose="020B0503020102020204" pitchFamily="34" charset="0"/>
      <p:regular r:id="rId28"/>
      <p:italic r:id="rId29"/>
    </p:embeddedFont>
    <p:embeddedFont>
      <p:font typeface="Raleway Medium" pitchFamily="2" charset="0"/>
      <p:regular r:id="rId30"/>
      <p:italic r:id="rId3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67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8353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57838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15673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220" y="2051686"/>
            <a:ext cx="1261872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8220" y="5507356"/>
            <a:ext cx="1261872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3430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2190750"/>
            <a:ext cx="6217920" cy="522160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0" y="2190750"/>
            <a:ext cx="6217920" cy="522160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61629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438150"/>
            <a:ext cx="12618720" cy="159067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746" y="3006090"/>
            <a:ext cx="6189344" cy="442150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19826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2784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12899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00494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218AAA6-F164-4965-9EFD-67676659A971}" type="datetime1">
              <a:rPr lang="es-ES" smtClean="0"/>
              <a:t>21/04/2026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pPr rtl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898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19826" y="1184911"/>
            <a:ext cx="7406640" cy="5848350"/>
          </a:xfrm>
        </p:spPr>
        <p:txBody>
          <a:bodyPr anchor="t"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64304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6445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69880" y="438150"/>
            <a:ext cx="3154680" cy="697420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840" y="438150"/>
            <a:ext cx="9281160" cy="6974206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88565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40881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46013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44810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24874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3620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89558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21820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57941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77026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9441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04659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38332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36074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719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65115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05042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2146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20202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91384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2721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0" y="438150"/>
            <a:ext cx="1261872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2190750"/>
            <a:ext cx="1261872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4/21/2026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6649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</p:sldLayoutIdLst>
  <p:hf sldNum="0"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81063" y="2326005"/>
            <a:ext cx="7381875" cy="2797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Taller Estética, Paisaje Urbano Histórico y Diseño Participativo del Hábitat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81063" y="5500568"/>
            <a:ext cx="7381875" cy="402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1950" dirty="0">
                <a:solidFill>
                  <a:srgbClr val="FFE14D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Maestría en Ciencias en Arquitectura y Urbanismo</a:t>
            </a:r>
            <a:endParaRPr lang="en-US" sz="1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4711" y="1800939"/>
            <a:ext cx="6954322" cy="462760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592270" y="1179433"/>
            <a:ext cx="2158246" cy="381714"/>
          </a:xfrm>
          <a:prstGeom prst="roundRect">
            <a:avLst>
              <a:gd name="adj" fmla="val 67276"/>
            </a:avLst>
          </a:prstGeom>
          <a:solidFill>
            <a:srgbClr val="4D4000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4" name="Text 1"/>
          <p:cNvSpPr/>
          <p:nvPr/>
        </p:nvSpPr>
        <p:spPr>
          <a:xfrm>
            <a:off x="9720620" y="1243608"/>
            <a:ext cx="1901547" cy="2533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PERFIL DEL ASPIRANTE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9592270" y="1633895"/>
            <a:ext cx="4164568" cy="95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9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¿A quién va dirigido?</a:t>
            </a:r>
            <a:endParaRPr lang="en-US" sz="2950" dirty="0"/>
          </a:p>
        </p:txBody>
      </p:sp>
      <p:sp>
        <p:nvSpPr>
          <p:cNvPr id="6" name="Text 3"/>
          <p:cNvSpPr/>
          <p:nvPr/>
        </p:nvSpPr>
        <p:spPr>
          <a:xfrm>
            <a:off x="9592270" y="2766536"/>
            <a:ext cx="4164568" cy="6331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Profesionistas y pasantes de </a:t>
            </a:r>
            <a:r>
              <a:rPr lang="en-US" sz="16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Arquitectura y Urbanismo</a:t>
            </a:r>
            <a:r>
              <a:rPr lang="en-US" sz="16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, así como de:</a:t>
            </a:r>
            <a:endParaRPr lang="en-US" sz="1650" dirty="0"/>
          </a:p>
        </p:txBody>
      </p:sp>
      <p:sp>
        <p:nvSpPr>
          <p:cNvPr id="7" name="Shape 4"/>
          <p:cNvSpPr/>
          <p:nvPr/>
        </p:nvSpPr>
        <p:spPr>
          <a:xfrm>
            <a:off x="9592270" y="3604260"/>
            <a:ext cx="4164568" cy="725091"/>
          </a:xfrm>
          <a:prstGeom prst="roundRect">
            <a:avLst>
              <a:gd name="adj" fmla="val 44271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8" name="Text 5"/>
          <p:cNvSpPr/>
          <p:nvPr/>
        </p:nvSpPr>
        <p:spPr>
          <a:xfrm>
            <a:off x="9806226" y="3818215"/>
            <a:ext cx="2377678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Geografía</a:t>
            </a:r>
            <a:endParaRPr lang="en-US" sz="1850" dirty="0"/>
          </a:p>
        </p:txBody>
      </p:sp>
      <p:sp>
        <p:nvSpPr>
          <p:cNvPr id="9" name="Shape 6"/>
          <p:cNvSpPr/>
          <p:nvPr/>
        </p:nvSpPr>
        <p:spPr>
          <a:xfrm>
            <a:off x="9592270" y="4511159"/>
            <a:ext cx="4164568" cy="725091"/>
          </a:xfrm>
          <a:prstGeom prst="roundRect">
            <a:avLst>
              <a:gd name="adj" fmla="val 44271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0" name="Text 7"/>
          <p:cNvSpPr/>
          <p:nvPr/>
        </p:nvSpPr>
        <p:spPr>
          <a:xfrm>
            <a:off x="9806226" y="4725114"/>
            <a:ext cx="2377678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Humanidades</a:t>
            </a:r>
            <a:endParaRPr lang="en-US" sz="1850" dirty="0"/>
          </a:p>
        </p:txBody>
      </p:sp>
      <p:sp>
        <p:nvSpPr>
          <p:cNvPr id="11" name="Shape 8"/>
          <p:cNvSpPr/>
          <p:nvPr/>
        </p:nvSpPr>
        <p:spPr>
          <a:xfrm>
            <a:off x="9592270" y="5418058"/>
            <a:ext cx="4164568" cy="725091"/>
          </a:xfrm>
          <a:prstGeom prst="roundRect">
            <a:avLst>
              <a:gd name="adj" fmla="val 44271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2" name="Text 9"/>
          <p:cNvSpPr/>
          <p:nvPr/>
        </p:nvSpPr>
        <p:spPr>
          <a:xfrm>
            <a:off x="9806226" y="5632013"/>
            <a:ext cx="2377678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Ciencias Sociales</a:t>
            </a:r>
            <a:endParaRPr lang="en-US" sz="1850" dirty="0"/>
          </a:p>
        </p:txBody>
      </p:sp>
      <p:sp>
        <p:nvSpPr>
          <p:cNvPr id="13" name="Shape 10"/>
          <p:cNvSpPr/>
          <p:nvPr/>
        </p:nvSpPr>
        <p:spPr>
          <a:xfrm>
            <a:off x="9592270" y="6324957"/>
            <a:ext cx="4164568" cy="725091"/>
          </a:xfrm>
          <a:prstGeom prst="roundRect">
            <a:avLst>
              <a:gd name="adj" fmla="val 44271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4" name="Text 11"/>
          <p:cNvSpPr/>
          <p:nvPr/>
        </p:nvSpPr>
        <p:spPr>
          <a:xfrm>
            <a:off x="9806226" y="6538913"/>
            <a:ext cx="2377678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Artes</a:t>
            </a:r>
            <a:endParaRPr lang="en-US" sz="1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367462" y="870228"/>
            <a:ext cx="2413516" cy="441722"/>
          </a:xfrm>
          <a:prstGeom prst="roundRect">
            <a:avLst>
              <a:gd name="adj" fmla="val 64976"/>
            </a:avLst>
          </a:prstGeom>
          <a:solidFill>
            <a:srgbClr val="4D4000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4" name="Text 1"/>
          <p:cNvSpPr/>
          <p:nvPr/>
        </p:nvSpPr>
        <p:spPr>
          <a:xfrm>
            <a:off x="6510933" y="941903"/>
            <a:ext cx="2126575" cy="298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PERFIL DEL ASPIRANTE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367462" y="1402794"/>
            <a:ext cx="7381875" cy="1062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Intereses que definen al aspirante</a:t>
            </a:r>
            <a:endParaRPr lang="en-US" sz="3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67462" y="2806303"/>
            <a:ext cx="597932" cy="59793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249358" y="2806303"/>
            <a:ext cx="4462582" cy="332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Dimensión estética de la ciudad</a:t>
            </a:r>
            <a:endParaRPr lang="en-US" sz="2050" dirty="0"/>
          </a:p>
        </p:txBody>
      </p:sp>
      <p:sp>
        <p:nvSpPr>
          <p:cNvPr id="8" name="Text 4"/>
          <p:cNvSpPr/>
          <p:nvPr/>
        </p:nvSpPr>
        <p:spPr>
          <a:xfrm>
            <a:off x="7249358" y="3274814"/>
            <a:ext cx="6499979" cy="746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Interés por la belleza, el carácter y la experiencia sensible del entorno urbano</a:t>
            </a:r>
            <a:endParaRPr lang="en-US" sz="18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67462" y="4475440"/>
            <a:ext cx="597932" cy="59793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249358" y="4475440"/>
            <a:ext cx="2657475" cy="332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Paisaje urbano</a:t>
            </a:r>
            <a:endParaRPr lang="en-US" sz="2050" dirty="0"/>
          </a:p>
        </p:txBody>
      </p:sp>
      <p:sp>
        <p:nvSpPr>
          <p:cNvPr id="11" name="Text 6"/>
          <p:cNvSpPr/>
          <p:nvPr/>
        </p:nvSpPr>
        <p:spPr>
          <a:xfrm>
            <a:off x="7249358" y="4943951"/>
            <a:ext cx="6499979" cy="746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Lectura del territorio como paisaje cultural, histórico y vivido</a:t>
            </a:r>
            <a:endParaRPr lang="en-US" sz="18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7462" y="6144578"/>
            <a:ext cx="597932" cy="59793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249358" y="6144578"/>
            <a:ext cx="2829758" cy="332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Diseño participativo</a:t>
            </a:r>
            <a:endParaRPr lang="en-US" sz="2050" dirty="0"/>
          </a:p>
        </p:txBody>
      </p:sp>
      <p:sp>
        <p:nvSpPr>
          <p:cNvPr id="14" name="Text 8"/>
          <p:cNvSpPr/>
          <p:nvPr/>
        </p:nvSpPr>
        <p:spPr>
          <a:xfrm>
            <a:off x="7249358" y="6613088"/>
            <a:ext cx="6499979" cy="746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Metodologías que involucran a los habitantes en la transformación de su hábitat</a:t>
            </a:r>
            <a:endParaRPr lang="en-US" sz="1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332" y="2187178"/>
            <a:ext cx="6553795" cy="385512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572268" y="1143953"/>
            <a:ext cx="2006798" cy="352663"/>
          </a:xfrm>
          <a:prstGeom prst="roundRect">
            <a:avLst>
              <a:gd name="adj" fmla="val 68534"/>
            </a:avLst>
          </a:prstGeom>
          <a:solidFill>
            <a:srgbClr val="4D4000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4" name="Text 1"/>
          <p:cNvSpPr/>
          <p:nvPr/>
        </p:nvSpPr>
        <p:spPr>
          <a:xfrm>
            <a:off x="9692997" y="1204317"/>
            <a:ext cx="1765340" cy="231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PERFIL DEL EGRESADO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9572268" y="1561028"/>
            <a:ext cx="4184571" cy="894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Competencias al egresar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9572268" y="2616994"/>
            <a:ext cx="4184571" cy="5800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El egresado poseerá conocimientos, destrezas y valores para:</a:t>
            </a:r>
            <a:endParaRPr lang="en-US" sz="15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47753" y="3384471"/>
            <a:ext cx="302062" cy="30206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0226754" y="3378279"/>
            <a:ext cx="2696289" cy="2797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Comprender y analizar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10226754" y="3819168"/>
            <a:ext cx="3530084" cy="5800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Los avances de ciencia y tecnología aplicados al paisaje y el hábitat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47753" y="4727615"/>
            <a:ext cx="302062" cy="30206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226754" y="4721423"/>
            <a:ext cx="2237899" cy="2797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Explicar y adaptar</a:t>
            </a:r>
            <a:endParaRPr lang="en-US" sz="1750" dirty="0"/>
          </a:p>
        </p:txBody>
      </p:sp>
      <p:sp>
        <p:nvSpPr>
          <p:cNvPr id="12" name="Text 7"/>
          <p:cNvSpPr/>
          <p:nvPr/>
        </p:nvSpPr>
        <p:spPr>
          <a:xfrm>
            <a:off x="10226754" y="5162312"/>
            <a:ext cx="3530084" cy="5800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Marcos conceptuales a contextos urbanos específicos</a:t>
            </a:r>
            <a:endParaRPr lang="en-US" sz="15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47753" y="6070759"/>
            <a:ext cx="302062" cy="30206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0226754" y="6064568"/>
            <a:ext cx="2256949" cy="2797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Aplicar e intervenir</a:t>
            </a:r>
            <a:endParaRPr lang="en-US" sz="1750" dirty="0"/>
          </a:p>
        </p:txBody>
      </p:sp>
      <p:sp>
        <p:nvSpPr>
          <p:cNvPr id="15" name="Text 9"/>
          <p:cNvSpPr/>
          <p:nvPr/>
        </p:nvSpPr>
        <p:spPr>
          <a:xfrm>
            <a:off x="10226754" y="6505456"/>
            <a:ext cx="3530084" cy="5800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Con rigor académico y sensibilidad social en el territorio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81063" y="824508"/>
            <a:ext cx="2133005" cy="381714"/>
          </a:xfrm>
          <a:prstGeom prst="roundRect">
            <a:avLst>
              <a:gd name="adj" fmla="val 67276"/>
            </a:avLst>
          </a:prstGeom>
          <a:solidFill>
            <a:srgbClr val="4D4000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4" name="Text 1"/>
          <p:cNvSpPr/>
          <p:nvPr/>
        </p:nvSpPr>
        <p:spPr>
          <a:xfrm>
            <a:off x="1009412" y="888682"/>
            <a:ext cx="1876306" cy="2533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PERFIL DEL EGRESADO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881063" y="1278969"/>
            <a:ext cx="5125522" cy="4754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9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Actividades profesionales</a:t>
            </a:r>
            <a:endParaRPr lang="en-US" sz="2950" dirty="0"/>
          </a:p>
        </p:txBody>
      </p:sp>
      <p:sp>
        <p:nvSpPr>
          <p:cNvPr id="6" name="Shape 3"/>
          <p:cNvSpPr/>
          <p:nvPr/>
        </p:nvSpPr>
        <p:spPr>
          <a:xfrm>
            <a:off x="881063" y="2027158"/>
            <a:ext cx="3599974" cy="2904887"/>
          </a:xfrm>
          <a:prstGeom prst="roundRect">
            <a:avLst>
              <a:gd name="adj" fmla="val 11050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7" name="Shape 4"/>
          <p:cNvSpPr/>
          <p:nvPr/>
        </p:nvSpPr>
        <p:spPr>
          <a:xfrm>
            <a:off x="1095018" y="2241113"/>
            <a:ext cx="641985" cy="641985"/>
          </a:xfrm>
          <a:prstGeom prst="roundRect">
            <a:avLst>
              <a:gd name="adj" fmla="val 14241899"/>
            </a:avLst>
          </a:prstGeom>
          <a:solidFill>
            <a:srgbClr val="FFE14D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71588" y="2417564"/>
            <a:ext cx="288846" cy="28884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095018" y="3064907"/>
            <a:ext cx="2377678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Impartir cátedra</a:t>
            </a:r>
            <a:endParaRPr lang="en-US" sz="1850" dirty="0"/>
          </a:p>
        </p:txBody>
      </p:sp>
      <p:sp>
        <p:nvSpPr>
          <p:cNvPr id="10" name="Text 6"/>
          <p:cNvSpPr/>
          <p:nvPr/>
        </p:nvSpPr>
        <p:spPr>
          <a:xfrm>
            <a:off x="1095018" y="3471148"/>
            <a:ext cx="3172063" cy="949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Docencia universitaria en programas de arquitectura, urbanismo y disciplinas afines</a:t>
            </a:r>
            <a:endParaRPr lang="en-US" sz="1650" dirty="0"/>
          </a:p>
        </p:txBody>
      </p:sp>
      <p:sp>
        <p:nvSpPr>
          <p:cNvPr id="11" name="Shape 7"/>
          <p:cNvSpPr/>
          <p:nvPr/>
        </p:nvSpPr>
        <p:spPr>
          <a:xfrm>
            <a:off x="4662845" y="2027158"/>
            <a:ext cx="3600093" cy="2904887"/>
          </a:xfrm>
          <a:prstGeom prst="roundRect">
            <a:avLst>
              <a:gd name="adj" fmla="val 11050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2" name="Shape 8"/>
          <p:cNvSpPr/>
          <p:nvPr/>
        </p:nvSpPr>
        <p:spPr>
          <a:xfrm>
            <a:off x="4876800" y="2241113"/>
            <a:ext cx="641985" cy="641985"/>
          </a:xfrm>
          <a:prstGeom prst="roundRect">
            <a:avLst>
              <a:gd name="adj" fmla="val 14241899"/>
            </a:avLst>
          </a:prstGeom>
          <a:solidFill>
            <a:srgbClr val="FFE14D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53370" y="2417564"/>
            <a:ext cx="288846" cy="288846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876800" y="3064907"/>
            <a:ext cx="317218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Investigación transdisciplinaria</a:t>
            </a:r>
            <a:endParaRPr lang="en-US" sz="1850" dirty="0"/>
          </a:p>
        </p:txBody>
      </p:sp>
      <p:sp>
        <p:nvSpPr>
          <p:cNvPr id="15" name="Text 10"/>
          <p:cNvSpPr/>
          <p:nvPr/>
        </p:nvSpPr>
        <p:spPr>
          <a:xfrm>
            <a:off x="4876800" y="3768328"/>
            <a:ext cx="3172182" cy="949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Formulación, dirección y realización de proyectos de investigación</a:t>
            </a:r>
            <a:endParaRPr lang="en-US" sz="1650" dirty="0"/>
          </a:p>
        </p:txBody>
      </p:sp>
      <p:sp>
        <p:nvSpPr>
          <p:cNvPr id="16" name="Shape 11"/>
          <p:cNvSpPr/>
          <p:nvPr/>
        </p:nvSpPr>
        <p:spPr>
          <a:xfrm>
            <a:off x="881063" y="5113853"/>
            <a:ext cx="7381875" cy="2291120"/>
          </a:xfrm>
          <a:prstGeom prst="roundRect">
            <a:avLst>
              <a:gd name="adj" fmla="val 14011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7" name="Shape 12"/>
          <p:cNvSpPr/>
          <p:nvPr/>
        </p:nvSpPr>
        <p:spPr>
          <a:xfrm>
            <a:off x="1095018" y="5327809"/>
            <a:ext cx="641985" cy="641985"/>
          </a:xfrm>
          <a:prstGeom prst="roundRect">
            <a:avLst>
              <a:gd name="adj" fmla="val 14241899"/>
            </a:avLst>
          </a:prstGeom>
          <a:solidFill>
            <a:srgbClr val="FFE14D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71588" y="5504259"/>
            <a:ext cx="288846" cy="28884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095018" y="6151602"/>
            <a:ext cx="3256121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Difusión del conocimiento</a:t>
            </a:r>
            <a:endParaRPr lang="en-US" sz="1850" dirty="0"/>
          </a:p>
        </p:txBody>
      </p:sp>
      <p:sp>
        <p:nvSpPr>
          <p:cNvPr id="20" name="Text 14"/>
          <p:cNvSpPr/>
          <p:nvPr/>
        </p:nvSpPr>
        <p:spPr>
          <a:xfrm>
            <a:off x="1095018" y="6557843"/>
            <a:ext cx="6953964" cy="6331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Publicación y comunicación de resultados derivados de la investigación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332" y="2066687"/>
            <a:ext cx="6553795" cy="40961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572268" y="922496"/>
            <a:ext cx="2006798" cy="352663"/>
          </a:xfrm>
          <a:prstGeom prst="roundRect">
            <a:avLst>
              <a:gd name="adj" fmla="val 68534"/>
            </a:avLst>
          </a:prstGeom>
          <a:solidFill>
            <a:srgbClr val="4D4000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4" name="Text 1"/>
          <p:cNvSpPr/>
          <p:nvPr/>
        </p:nvSpPr>
        <p:spPr>
          <a:xfrm>
            <a:off x="9692997" y="982861"/>
            <a:ext cx="1765340" cy="231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PERFIL DEL EGRESADO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9572268" y="1339572"/>
            <a:ext cx="4184571" cy="894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Investigación transdisciplinaria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9572268" y="2395538"/>
            <a:ext cx="4184571" cy="290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El taller forma investigadores capaces de: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9572268" y="2866787"/>
            <a:ext cx="4184571" cy="1469350"/>
          </a:xfrm>
          <a:prstGeom prst="roundRect">
            <a:avLst>
              <a:gd name="adj" fmla="val 7468"/>
            </a:avLst>
          </a:prstGeom>
          <a:solidFill>
            <a:srgbClr val="27272B"/>
          </a:solidFill>
          <a:ln w="22860">
            <a:solidFill>
              <a:srgbClr val="5F5F63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8" name="Shape 5"/>
          <p:cNvSpPr/>
          <p:nvPr/>
        </p:nvSpPr>
        <p:spPr>
          <a:xfrm>
            <a:off x="9549408" y="2866787"/>
            <a:ext cx="91440" cy="1469350"/>
          </a:xfrm>
          <a:prstGeom prst="roundRect">
            <a:avLst>
              <a:gd name="adj" fmla="val 330402"/>
            </a:avLst>
          </a:prstGeom>
          <a:solidFill>
            <a:srgbClr val="FFE14D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9" name="Text 6"/>
          <p:cNvSpPr/>
          <p:nvPr/>
        </p:nvSpPr>
        <p:spPr>
          <a:xfrm>
            <a:off x="9865043" y="3090982"/>
            <a:ext cx="2237899" cy="2797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Diseñar proyectos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9865043" y="3531870"/>
            <a:ext cx="3667601" cy="5800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Con enfoque participativo e intercultural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9572268" y="4497229"/>
            <a:ext cx="4184571" cy="1469350"/>
          </a:xfrm>
          <a:prstGeom prst="roundRect">
            <a:avLst>
              <a:gd name="adj" fmla="val 7468"/>
            </a:avLst>
          </a:prstGeom>
          <a:solidFill>
            <a:srgbClr val="27272B"/>
          </a:solidFill>
          <a:ln w="22860">
            <a:solidFill>
              <a:srgbClr val="5F5F63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2" name="Shape 9"/>
          <p:cNvSpPr/>
          <p:nvPr/>
        </p:nvSpPr>
        <p:spPr>
          <a:xfrm>
            <a:off x="9549408" y="4497229"/>
            <a:ext cx="91440" cy="1469350"/>
          </a:xfrm>
          <a:prstGeom prst="roundRect">
            <a:avLst>
              <a:gd name="adj" fmla="val 330402"/>
            </a:avLst>
          </a:prstGeom>
          <a:solidFill>
            <a:srgbClr val="FFE14D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3" name="Text 10"/>
          <p:cNvSpPr/>
          <p:nvPr/>
        </p:nvSpPr>
        <p:spPr>
          <a:xfrm>
            <a:off x="9865043" y="4721423"/>
            <a:ext cx="2237899" cy="2797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Dirigir equipos</a:t>
            </a: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9865043" y="5162312"/>
            <a:ext cx="3667601" cy="5800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Integrando saberes de distintas disciplinas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9572268" y="6127671"/>
            <a:ext cx="4184571" cy="1179314"/>
          </a:xfrm>
          <a:prstGeom prst="roundRect">
            <a:avLst>
              <a:gd name="adj" fmla="val 9304"/>
            </a:avLst>
          </a:prstGeom>
          <a:solidFill>
            <a:srgbClr val="27272B"/>
          </a:solidFill>
          <a:ln w="22860">
            <a:solidFill>
              <a:srgbClr val="5F5F63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6" name="Shape 13"/>
          <p:cNvSpPr/>
          <p:nvPr/>
        </p:nvSpPr>
        <p:spPr>
          <a:xfrm>
            <a:off x="9549408" y="6127671"/>
            <a:ext cx="91440" cy="1179314"/>
          </a:xfrm>
          <a:prstGeom prst="roundRect">
            <a:avLst>
              <a:gd name="adj" fmla="val 330402"/>
            </a:avLst>
          </a:prstGeom>
          <a:solidFill>
            <a:srgbClr val="FFE14D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7" name="Text 14"/>
          <p:cNvSpPr/>
          <p:nvPr/>
        </p:nvSpPr>
        <p:spPr>
          <a:xfrm>
            <a:off x="9865043" y="6351865"/>
            <a:ext cx="3415784" cy="2797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Vincularse con comunidades</a:t>
            </a:r>
            <a:endParaRPr lang="en-US" sz="1750" dirty="0"/>
          </a:p>
        </p:txBody>
      </p:sp>
      <p:sp>
        <p:nvSpPr>
          <p:cNvPr id="18" name="Text 15"/>
          <p:cNvSpPr/>
          <p:nvPr/>
        </p:nvSpPr>
        <p:spPr>
          <a:xfrm>
            <a:off x="9865043" y="6792754"/>
            <a:ext cx="3667601" cy="290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En procesos de co-diseño del hábitat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566" y="1039416"/>
            <a:ext cx="7353776" cy="489942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612273" y="1971675"/>
            <a:ext cx="2257663" cy="411123"/>
          </a:xfrm>
          <a:prstGeom prst="roundRect">
            <a:avLst>
              <a:gd name="adj" fmla="val 66138"/>
            </a:avLst>
          </a:prstGeom>
          <a:solidFill>
            <a:srgbClr val="4D4000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4" name="Text 1"/>
          <p:cNvSpPr/>
          <p:nvPr/>
        </p:nvSpPr>
        <p:spPr>
          <a:xfrm>
            <a:off x="9748123" y="2039541"/>
            <a:ext cx="1985963" cy="275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PERFIL DEL EGRESADO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12273" y="2464356"/>
            <a:ext cx="4144566" cy="1006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50"/>
              </a:lnSpc>
              <a:buNone/>
            </a:pPr>
            <a:r>
              <a:rPr lang="en-US" sz="31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Difusión del conocimiento</a:t>
            </a:r>
            <a:endParaRPr lang="en-US" sz="3150" dirty="0"/>
          </a:p>
        </p:txBody>
      </p:sp>
      <p:sp>
        <p:nvSpPr>
          <p:cNvPr id="6" name="Text 3"/>
          <p:cNvSpPr/>
          <p:nvPr/>
        </p:nvSpPr>
        <p:spPr>
          <a:xfrm>
            <a:off x="9612273" y="3674983"/>
            <a:ext cx="4144566" cy="13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Una de las responsabilidades fundamentales del egresado es </a:t>
            </a:r>
            <a:r>
              <a:rPr lang="en-US" sz="17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hacer circular el saber</a:t>
            </a:r>
            <a:r>
              <a:rPr lang="en-US" sz="17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generado en la investigación: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881063" y="6397466"/>
            <a:ext cx="509826" cy="509826"/>
          </a:xfrm>
          <a:prstGeom prst="roundRect">
            <a:avLst>
              <a:gd name="adj" fmla="val 66667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8" name="Text 5"/>
          <p:cNvSpPr/>
          <p:nvPr/>
        </p:nvSpPr>
        <p:spPr>
          <a:xfrm>
            <a:off x="1594723" y="6475333"/>
            <a:ext cx="3405783" cy="944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Publicaciones académicas y divulgativas</a:t>
            </a:r>
            <a:endParaRPr lang="en-US" sz="1950" dirty="0"/>
          </a:p>
        </p:txBody>
      </p:sp>
      <p:sp>
        <p:nvSpPr>
          <p:cNvPr id="9" name="Shape 6"/>
          <p:cNvSpPr/>
          <p:nvPr/>
        </p:nvSpPr>
        <p:spPr>
          <a:xfrm>
            <a:off x="5255419" y="6397466"/>
            <a:ext cx="509826" cy="509826"/>
          </a:xfrm>
          <a:prstGeom prst="roundRect">
            <a:avLst>
              <a:gd name="adj" fmla="val 66667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0" name="Text 7"/>
          <p:cNvSpPr/>
          <p:nvPr/>
        </p:nvSpPr>
        <p:spPr>
          <a:xfrm>
            <a:off x="5969079" y="6475333"/>
            <a:ext cx="3405783" cy="629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Participación en congresos y seminarios</a:t>
            </a:r>
            <a:endParaRPr lang="en-US" sz="1950" dirty="0"/>
          </a:p>
        </p:txBody>
      </p:sp>
      <p:sp>
        <p:nvSpPr>
          <p:cNvPr id="11" name="Shape 8"/>
          <p:cNvSpPr/>
          <p:nvPr/>
        </p:nvSpPr>
        <p:spPr>
          <a:xfrm>
            <a:off x="9629775" y="6397466"/>
            <a:ext cx="509826" cy="509826"/>
          </a:xfrm>
          <a:prstGeom prst="roundRect">
            <a:avLst>
              <a:gd name="adj" fmla="val 66667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2" name="Text 9"/>
          <p:cNvSpPr/>
          <p:nvPr/>
        </p:nvSpPr>
        <p:spPr>
          <a:xfrm>
            <a:off x="10343436" y="6475333"/>
            <a:ext cx="3405902" cy="629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Transferencia a actores sociales e institucionales</a:t>
            </a:r>
            <a:endParaRPr lang="en-US" sz="1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348" y="2264807"/>
            <a:ext cx="7399496" cy="369974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632275" y="1154906"/>
            <a:ext cx="2385179" cy="441722"/>
          </a:xfrm>
          <a:prstGeom prst="roundRect">
            <a:avLst>
              <a:gd name="adj" fmla="val 64976"/>
            </a:avLst>
          </a:prstGeom>
          <a:solidFill>
            <a:srgbClr val="4D4000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4" name="Text 1"/>
          <p:cNvSpPr/>
          <p:nvPr/>
        </p:nvSpPr>
        <p:spPr>
          <a:xfrm>
            <a:off x="9775746" y="1226582"/>
            <a:ext cx="2098238" cy="298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PERFIL DEL EGRESADO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9632275" y="1687473"/>
            <a:ext cx="4124682" cy="1062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Ámbitos de especialización</a:t>
            </a:r>
            <a:endParaRPr lang="en-US" sz="3300" dirty="0"/>
          </a:p>
        </p:txBody>
      </p:sp>
      <p:sp>
        <p:nvSpPr>
          <p:cNvPr id="6" name="Text 3"/>
          <p:cNvSpPr/>
          <p:nvPr/>
        </p:nvSpPr>
        <p:spPr>
          <a:xfrm>
            <a:off x="9632275" y="2977396"/>
            <a:ext cx="4124682" cy="746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Todas las actividades se desarrollan en torno a </a:t>
            </a:r>
            <a:r>
              <a:rPr lang="en-US" sz="1850" b="1" dirty="0">
                <a:solidFill>
                  <a:srgbClr val="FFE14D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tres ejes temáticos</a:t>
            </a:r>
            <a:r>
              <a:rPr lang="en-US" sz="18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: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9632275" y="3979188"/>
            <a:ext cx="4124682" cy="3095387"/>
          </a:xfrm>
          <a:prstGeom prst="roundRect">
            <a:avLst>
              <a:gd name="adj" fmla="val 11590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8" name="Shape 5"/>
          <p:cNvSpPr/>
          <p:nvPr/>
        </p:nvSpPr>
        <p:spPr>
          <a:xfrm>
            <a:off x="9632275" y="3979188"/>
            <a:ext cx="4124682" cy="1142524"/>
          </a:xfrm>
          <a:prstGeom prst="roundRect">
            <a:avLst>
              <a:gd name="adj" fmla="val 31401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9" name="Text 6"/>
          <p:cNvSpPr/>
          <p:nvPr/>
        </p:nvSpPr>
        <p:spPr>
          <a:xfrm>
            <a:off x="9871353" y="4218265"/>
            <a:ext cx="3646527" cy="664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Dimensión estética de la ciudad</a:t>
            </a:r>
            <a:endParaRPr lang="en-US" sz="2050" dirty="0"/>
          </a:p>
        </p:txBody>
      </p:sp>
      <p:sp>
        <p:nvSpPr>
          <p:cNvPr id="10" name="Shape 7"/>
          <p:cNvSpPr/>
          <p:nvPr/>
        </p:nvSpPr>
        <p:spPr>
          <a:xfrm>
            <a:off x="9632275" y="5121712"/>
            <a:ext cx="4124682" cy="810339"/>
          </a:xfrm>
          <a:prstGeom prst="rect">
            <a:avLst/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1" name="Shape 8"/>
          <p:cNvSpPr/>
          <p:nvPr/>
        </p:nvSpPr>
        <p:spPr>
          <a:xfrm>
            <a:off x="9632275" y="5121712"/>
            <a:ext cx="4124682" cy="30480"/>
          </a:xfrm>
          <a:prstGeom prst="roundRect">
            <a:avLst>
              <a:gd name="adj" fmla="val 1177056"/>
            </a:avLst>
          </a:prstGeom>
          <a:solidFill>
            <a:srgbClr val="5F5F63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2" name="Text 9"/>
          <p:cNvSpPr/>
          <p:nvPr/>
        </p:nvSpPr>
        <p:spPr>
          <a:xfrm>
            <a:off x="9871353" y="5360789"/>
            <a:ext cx="3406259" cy="332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Paisaje urbano histórico</a:t>
            </a:r>
            <a:endParaRPr lang="en-US" sz="2050" dirty="0"/>
          </a:p>
        </p:txBody>
      </p:sp>
      <p:sp>
        <p:nvSpPr>
          <p:cNvPr id="13" name="Shape 10"/>
          <p:cNvSpPr/>
          <p:nvPr/>
        </p:nvSpPr>
        <p:spPr>
          <a:xfrm>
            <a:off x="9632275" y="5932051"/>
            <a:ext cx="4124682" cy="1142524"/>
          </a:xfrm>
          <a:prstGeom prst="rect">
            <a:avLst/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4" name="Shape 11"/>
          <p:cNvSpPr/>
          <p:nvPr/>
        </p:nvSpPr>
        <p:spPr>
          <a:xfrm>
            <a:off x="9632275" y="5932051"/>
            <a:ext cx="4124682" cy="30480"/>
          </a:xfrm>
          <a:prstGeom prst="roundRect">
            <a:avLst>
              <a:gd name="adj" fmla="val 1177056"/>
            </a:avLst>
          </a:prstGeom>
          <a:solidFill>
            <a:srgbClr val="5F5F63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5" name="Text 12"/>
          <p:cNvSpPr/>
          <p:nvPr/>
        </p:nvSpPr>
        <p:spPr>
          <a:xfrm>
            <a:off x="9871353" y="6171128"/>
            <a:ext cx="3646527" cy="664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Diseño participativo del hábitat</a:t>
            </a:r>
            <a:endParaRPr lang="en-US" sz="2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13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81063" y="692348"/>
            <a:ext cx="7381875" cy="12587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Conceptos centrales del taller</a:t>
            </a:r>
            <a:endParaRPr lang="en-US" sz="3950" dirty="0"/>
          </a:p>
        </p:txBody>
      </p:sp>
      <p:sp>
        <p:nvSpPr>
          <p:cNvPr id="4" name="Shape 1"/>
          <p:cNvSpPr/>
          <p:nvPr/>
        </p:nvSpPr>
        <p:spPr>
          <a:xfrm>
            <a:off x="881063" y="2256949"/>
            <a:ext cx="7381875" cy="5282089"/>
          </a:xfrm>
          <a:prstGeom prst="roundRect">
            <a:avLst>
              <a:gd name="adj" fmla="val 6435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5" name="Shape 2"/>
          <p:cNvSpPr/>
          <p:nvPr/>
        </p:nvSpPr>
        <p:spPr>
          <a:xfrm>
            <a:off x="881063" y="2256949"/>
            <a:ext cx="7381875" cy="1234440"/>
          </a:xfrm>
          <a:prstGeom prst="roundRect">
            <a:avLst>
              <a:gd name="adj" fmla="val 27533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6" name="Text 3"/>
          <p:cNvSpPr/>
          <p:nvPr/>
        </p:nvSpPr>
        <p:spPr>
          <a:xfrm>
            <a:off x="1107638" y="2483525"/>
            <a:ext cx="2517577" cy="3146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Estética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1107638" y="2920484"/>
            <a:ext cx="6928723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La experiencia sensible y perceptiva del espacio urbano.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881063" y="3491389"/>
            <a:ext cx="7381875" cy="1234440"/>
          </a:xfrm>
          <a:prstGeom prst="rect">
            <a:avLst/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9" name="Shape 6"/>
          <p:cNvSpPr/>
          <p:nvPr/>
        </p:nvSpPr>
        <p:spPr>
          <a:xfrm>
            <a:off x="881063" y="3491389"/>
            <a:ext cx="7381875" cy="30480"/>
          </a:xfrm>
          <a:prstGeom prst="roundRect">
            <a:avLst>
              <a:gd name="adj" fmla="val 1115106"/>
            </a:avLst>
          </a:prstGeom>
          <a:solidFill>
            <a:srgbClr val="5F5F63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0" name="Text 7"/>
          <p:cNvSpPr/>
          <p:nvPr/>
        </p:nvSpPr>
        <p:spPr>
          <a:xfrm>
            <a:off x="1107638" y="3717965"/>
            <a:ext cx="3315891" cy="3146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Paisaje Urbano Histórico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1107638" y="4154924"/>
            <a:ext cx="6928723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La ciudad como capas de tiempo, memoria y cultura.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881063" y="4725829"/>
            <a:ext cx="7381875" cy="1234440"/>
          </a:xfrm>
          <a:prstGeom prst="rect">
            <a:avLst/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3" name="Shape 10"/>
          <p:cNvSpPr/>
          <p:nvPr/>
        </p:nvSpPr>
        <p:spPr>
          <a:xfrm>
            <a:off x="881063" y="4725829"/>
            <a:ext cx="7381875" cy="30480"/>
          </a:xfrm>
          <a:prstGeom prst="roundRect">
            <a:avLst>
              <a:gd name="adj" fmla="val 1115106"/>
            </a:avLst>
          </a:prstGeom>
          <a:solidFill>
            <a:srgbClr val="5F5F63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4" name="Text 11"/>
          <p:cNvSpPr/>
          <p:nvPr/>
        </p:nvSpPr>
        <p:spPr>
          <a:xfrm>
            <a:off x="1107638" y="4952405"/>
            <a:ext cx="2656284" cy="3146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Diseño Participativo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1107638" y="5389364"/>
            <a:ext cx="6928723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Co-creación con las comunidades habitantes del territorio.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881063" y="5960269"/>
            <a:ext cx="7381875" cy="1578769"/>
          </a:xfrm>
          <a:prstGeom prst="rect">
            <a:avLst/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7" name="Shape 14"/>
          <p:cNvSpPr/>
          <p:nvPr/>
        </p:nvSpPr>
        <p:spPr>
          <a:xfrm>
            <a:off x="881063" y="5960269"/>
            <a:ext cx="7381875" cy="30480"/>
          </a:xfrm>
          <a:prstGeom prst="roundRect">
            <a:avLst>
              <a:gd name="adj" fmla="val 1115106"/>
            </a:avLst>
          </a:prstGeom>
          <a:solidFill>
            <a:srgbClr val="5F5F63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8" name="Text 15"/>
          <p:cNvSpPr/>
          <p:nvPr/>
        </p:nvSpPr>
        <p:spPr>
          <a:xfrm>
            <a:off x="1107638" y="6186845"/>
            <a:ext cx="2517577" cy="3146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Hábitat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1107638" y="6623804"/>
            <a:ext cx="6928723" cy="6886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El entorno construido como espacio de vida, identidad y convivencia.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81063" y="2823805"/>
            <a:ext cx="7381875" cy="1398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Paisaje urbano y patrimonio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81063" y="4599861"/>
            <a:ext cx="7381875" cy="805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1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La ciudad histórica como </a:t>
            </a:r>
            <a:r>
              <a:rPr lang="en-US" sz="1950" b="1" dirty="0">
                <a:solidFill>
                  <a:srgbClr val="FFE14D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texto cultural vivo</a:t>
            </a:r>
            <a:r>
              <a:rPr lang="en-US" sz="1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, susceptible de ser leído, interpretado e intervenido con rigor y sensibilidad.</a:t>
            </a:r>
            <a:endParaRPr lang="en-US" sz="1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67462" y="3041928"/>
            <a:ext cx="7089219" cy="559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Planificación y paisaje urbano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6367462" y="3978831"/>
            <a:ext cx="7381875" cy="12087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1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La integración del paisaje en los instrumentos de planificación urbana es condición para una </a:t>
            </a:r>
            <a:r>
              <a:rPr lang="en-US" sz="19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gestión patrimonial sostenible</a:t>
            </a:r>
            <a:r>
              <a:rPr lang="en-US" sz="1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de las ciudades históricas.</a:t>
            </a:r>
            <a:endParaRPr lang="en-US" sz="1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7" name="Title 2">
            <a:extLst>
              <a:ext uri="{FF2B5EF4-FFF2-40B4-BE49-F238E27FC236}">
                <a16:creationId xmlns:a16="http://schemas.microsoft.com/office/drawing/2014/main" id="{9D978BD4-88A4-9D29-6F7A-36479729C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601" y="2267963"/>
            <a:ext cx="4221080" cy="2512770"/>
          </a:xfrm>
        </p:spPr>
        <p:txBody>
          <a:bodyPr anchor="b">
            <a:normAutofit/>
          </a:bodyPr>
          <a:lstStyle/>
          <a:p>
            <a:pPr algn="l">
              <a:lnSpc>
                <a:spcPts val="4400"/>
              </a:lnSpc>
            </a:pPr>
            <a:r>
              <a:rPr lang="en-US" sz="3500" b="1" dirty="0" err="1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</a:rPr>
              <a:t>Integración</a:t>
            </a:r>
            <a:r>
              <a:rPr lang="en-US" sz="35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</a:rPr>
              <a:t> </a:t>
            </a:r>
            <a:r>
              <a:rPr lang="en-US" sz="3500" b="1" dirty="0" err="1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</a:rPr>
              <a:t>plastica</a:t>
            </a:r>
            <a:r>
              <a:rPr lang="en-US" sz="35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</a:rPr>
              <a:t> </a:t>
            </a:r>
            <a:r>
              <a:rPr lang="en-US" sz="3500" b="1" dirty="0" err="1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</a:rPr>
              <a:t>participativa</a:t>
            </a:r>
            <a:endParaRPr lang="en-US" sz="3500" b="1" dirty="0">
              <a:solidFill>
                <a:srgbClr val="FFE14D"/>
              </a:solidFill>
              <a:latin typeface="Comfortaa Bold" pitchFamily="34" charset="0"/>
              <a:ea typeface="Comfortaa Bold" pitchFamily="34" charset="-122"/>
            </a:endParaRP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98DBE6-225D-A310-7D53-68B821C31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720"/>
              </a:spcAft>
            </a:pPr>
            <a:fld id="{F18C4B03-3ED5-4621-8828-191E505A10C0}" type="datetime1">
              <a:rPr lang="es-ES" smtClean="0"/>
              <a:pPr>
                <a:spcAft>
                  <a:spcPts val="720"/>
                </a:spcAft>
              </a:pPr>
              <a:t>21/04/2026</a:t>
            </a:fld>
            <a:endParaRPr lang="en-US"/>
          </a:p>
        </p:txBody>
      </p:sp>
      <p:pic>
        <p:nvPicPr>
          <p:cNvPr id="5" name="Picture 16" descr="Murales de la ciudad: desde La Merced hasta los grandes edificios de la CDMX">
            <a:extLst>
              <a:ext uri="{FF2B5EF4-FFF2-40B4-BE49-F238E27FC236}">
                <a16:creationId xmlns:a16="http://schemas.microsoft.com/office/drawing/2014/main" id="{0E5A9C3D-092E-3F0D-F4EF-532DB30D2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793" y="794583"/>
            <a:ext cx="10455746" cy="6724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6566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98DBE6-225D-A310-7D53-68B821C31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18C4B03-3ED5-4621-8828-191E505A10C0}" type="datetime1">
              <a:rPr lang="es-ES" smtClean="0"/>
              <a:t>21/04/2026</a:t>
            </a:fld>
            <a:endParaRPr lang="en-U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516C1CD-55B4-DD59-1E3E-9BA89C47A578}"/>
              </a:ext>
            </a:extLst>
          </p:cNvPr>
          <p:cNvSpPr txBox="1"/>
          <p:nvPr/>
        </p:nvSpPr>
        <p:spPr>
          <a:xfrm>
            <a:off x="9268962" y="2453791"/>
            <a:ext cx="279537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400"/>
              </a:lnSpc>
              <a:spcBef>
                <a:spcPct val="0"/>
              </a:spcBef>
            </a:pPr>
            <a:r>
              <a:rPr lang="es-MX" sz="3500" b="1" dirty="0" err="1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+mj-cs"/>
              </a:rPr>
              <a:t>Habitat</a:t>
            </a:r>
            <a:r>
              <a:rPr lang="es-MX" sz="35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+mj-cs"/>
              </a:rPr>
              <a:t> e identidad de genero </a:t>
            </a:r>
          </a:p>
        </p:txBody>
      </p:sp>
      <p:pic>
        <p:nvPicPr>
          <p:cNvPr id="14338" name="Picture 2" descr="Arts District Los Ángeles: El barrio dedicado al arte callejero">
            <a:extLst>
              <a:ext uri="{FF2B5EF4-FFF2-40B4-BE49-F238E27FC236}">
                <a16:creationId xmlns:a16="http://schemas.microsoft.com/office/drawing/2014/main" id="{861B0840-7183-326C-3398-BF9DD155B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24976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3230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98DBE6-225D-A310-7D53-68B821C31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18C4B03-3ED5-4621-8828-191E505A10C0}" type="datetime1">
              <a:rPr lang="es-ES" smtClean="0"/>
              <a:t>21/04/2026</a:t>
            </a:fld>
            <a:endParaRPr lang="en-U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DE9ED84-89C9-C978-FE26-59E8EA864BFE}"/>
              </a:ext>
            </a:extLst>
          </p:cNvPr>
          <p:cNvSpPr txBox="1"/>
          <p:nvPr/>
        </p:nvSpPr>
        <p:spPr>
          <a:xfrm>
            <a:off x="8240770" y="3868103"/>
            <a:ext cx="268724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5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+mj-cs"/>
              </a:rPr>
              <a:t>Arte urbano y estética </a:t>
            </a:r>
          </a:p>
        </p:txBody>
      </p:sp>
      <p:pic>
        <p:nvPicPr>
          <p:cNvPr id="16388" name="Picture 4" descr="Lo mejor del street art de la Ciudad de México">
            <a:extLst>
              <a:ext uri="{FF2B5EF4-FFF2-40B4-BE49-F238E27FC236}">
                <a16:creationId xmlns:a16="http://schemas.microsoft.com/office/drawing/2014/main" id="{7BCD297F-9E44-1907-A957-1DC3AF4BE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882501" cy="7736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4839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98DBE6-225D-A310-7D53-68B821C31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18C4B03-3ED5-4621-8828-191E505A10C0}" type="datetime1">
              <a:rPr lang="es-ES" smtClean="0"/>
              <a:t>21/04/2026</a:t>
            </a:fld>
            <a:endParaRPr lang="en-US" dirty="0"/>
          </a:p>
        </p:txBody>
      </p:sp>
      <p:pic>
        <p:nvPicPr>
          <p:cNvPr id="17412" name="Picture 4" descr="Inaugurarán el Parque Ecológico Lago de Texcoco | La Octava">
            <a:extLst>
              <a:ext uri="{FF2B5EF4-FFF2-40B4-BE49-F238E27FC236}">
                <a16:creationId xmlns:a16="http://schemas.microsoft.com/office/drawing/2014/main" id="{26D68AA3-B3B2-C30D-2D9A-D0A99ED16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0201"/>
            <a:ext cx="6861154" cy="385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PARQUE ECOLÓGICO LAGO DE TEXCOCO; SU SIGNIFICADO » Latitud Megalópolis">
            <a:extLst>
              <a:ext uri="{FF2B5EF4-FFF2-40B4-BE49-F238E27FC236}">
                <a16:creationId xmlns:a16="http://schemas.microsoft.com/office/drawing/2014/main" id="{71EA6E05-47D9-DF47-2E42-F7AFADA07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6861154" cy="4365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D50989A-0780-A677-6DC0-67992CA7CE48}"/>
              </a:ext>
            </a:extLst>
          </p:cNvPr>
          <p:cNvSpPr txBox="1"/>
          <p:nvPr/>
        </p:nvSpPr>
        <p:spPr>
          <a:xfrm>
            <a:off x="7626341" y="3353539"/>
            <a:ext cx="517950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5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+mj-cs"/>
              </a:rPr>
              <a:t>Complejidad ambiental, arquitectura viva e ingeniería suave</a:t>
            </a:r>
          </a:p>
        </p:txBody>
      </p:sp>
    </p:spTree>
    <p:extLst>
      <p:ext uri="{BB962C8B-B14F-4D97-AF65-F5344CB8AC3E}">
        <p14:creationId xmlns:p14="http://schemas.microsoft.com/office/powerpoint/2010/main" val="17782660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A558C84E-F8AE-223A-F6F0-918F29BED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A8A8EA-934E-3336-8ED6-587F84E3A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defTabSz="1097280">
              <a:defRPr/>
            </a:pPr>
            <a:fld id="{F18C4B03-3ED5-4621-8828-191E505A10C0}" type="datetime1">
              <a:rPr lang="es-ES" sz="960">
                <a:solidFill>
                  <a:srgbClr val="FFFFFF"/>
                </a:solidFill>
                <a:latin typeface="Franklin Gothic Book" panose="020F0502020204030204"/>
              </a:rPr>
              <a:pPr algn="r" defTabSz="1097280">
                <a:defRPr/>
              </a:pPr>
              <a:t>21/04/2026</a:t>
            </a:fld>
            <a:endParaRPr lang="en-US" sz="960" dirty="0">
              <a:solidFill>
                <a:srgbClr val="FFFFFF"/>
              </a:solidFill>
              <a:latin typeface="Franklin Gothic Book" panose="020F0502020204030204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100FE24-8E9A-83EA-8308-01B30348FC74}"/>
              </a:ext>
            </a:extLst>
          </p:cNvPr>
          <p:cNvSpPr txBox="1"/>
          <p:nvPr/>
        </p:nvSpPr>
        <p:spPr>
          <a:xfrm>
            <a:off x="8694150" y="3725216"/>
            <a:ext cx="3779012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97280">
              <a:defRPr/>
            </a:pPr>
            <a:r>
              <a:rPr lang="es-MX" sz="384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F0502020204030204"/>
              </a:rPr>
              <a:t>Paisajes visuales cinematográficos </a:t>
            </a:r>
          </a:p>
        </p:txBody>
      </p:sp>
      <p:pic>
        <p:nvPicPr>
          <p:cNvPr id="18436" name="Picture 4" descr="Viaja a Gotham, la ciudad de Batman | Traveler">
            <a:extLst>
              <a:ext uri="{FF2B5EF4-FFF2-40B4-BE49-F238E27FC236}">
                <a16:creationId xmlns:a16="http://schemas.microsoft.com/office/drawing/2014/main" id="{F1563672-60E3-8557-0485-8BCCCB944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255681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6" descr="Una ciudad donde la oscuridad se adentra en el ambiente otoñal: Gotham city  - KMK - gipuzkoa">
            <a:extLst>
              <a:ext uri="{FF2B5EF4-FFF2-40B4-BE49-F238E27FC236}">
                <a16:creationId xmlns:a16="http://schemas.microsoft.com/office/drawing/2014/main" id="{9EC515C3-33C9-1F22-531F-DAD4D809D8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132320" y="3931920"/>
            <a:ext cx="365760" cy="36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9728" tIns="54864" rIns="109728" bIns="54864" numCol="1" anchor="t" anchorCtr="0" compatLnSpc="1">
            <a:prstTxWarp prst="textNoShape">
              <a:avLst/>
            </a:prstTxWarp>
          </a:bodyPr>
          <a:lstStyle/>
          <a:p>
            <a:endParaRPr lang="es-MX" sz="2160"/>
          </a:p>
        </p:txBody>
      </p:sp>
      <p:pic>
        <p:nvPicPr>
          <p:cNvPr id="18440" name="Picture 8" descr="Una ciudad donde la oscuridad se adentra en el ambiente otoñal: Gotham city  - KMK - gipuzkoa">
            <a:extLst>
              <a:ext uri="{FF2B5EF4-FFF2-40B4-BE49-F238E27FC236}">
                <a16:creationId xmlns:a16="http://schemas.microsoft.com/office/drawing/2014/main" id="{6E77CDE8-06A8-139A-ABE8-66D2FB8F1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4114800"/>
            <a:ext cx="7315199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03C8920-64FF-A000-E445-3377C5BFEA33}"/>
              </a:ext>
            </a:extLst>
          </p:cNvPr>
          <p:cNvSpPr txBox="1"/>
          <p:nvPr/>
        </p:nvSpPr>
        <p:spPr>
          <a:xfrm>
            <a:off x="8753669" y="3969681"/>
            <a:ext cx="43713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5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+mj-cs"/>
              </a:rPr>
              <a:t>Paisajes visuales cinematográficos </a:t>
            </a:r>
          </a:p>
        </p:txBody>
      </p:sp>
    </p:spTree>
    <p:extLst>
      <p:ext uri="{BB962C8B-B14F-4D97-AF65-F5344CB8AC3E}">
        <p14:creationId xmlns:p14="http://schemas.microsoft.com/office/powerpoint/2010/main" val="42630337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81063" y="1446252"/>
            <a:ext cx="2910245" cy="473273"/>
          </a:xfrm>
          <a:prstGeom prst="roundRect">
            <a:avLst>
              <a:gd name="adj" fmla="val 63836"/>
            </a:avLst>
          </a:prstGeom>
          <a:solidFill>
            <a:srgbClr val="4D4000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4" name="Text 1"/>
          <p:cNvSpPr/>
          <p:nvPr/>
        </p:nvSpPr>
        <p:spPr>
          <a:xfrm>
            <a:off x="1032034" y="1521738"/>
            <a:ext cx="2608302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INVESTIGACIÓN EN CURSO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881063" y="2020133"/>
            <a:ext cx="7381875" cy="11187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Espacio público, paisaje urbano y circo callejero</a:t>
            </a:r>
            <a:endParaRPr lang="en-US" sz="3500" dirty="0"/>
          </a:p>
        </p:txBody>
      </p:sp>
      <p:sp>
        <p:nvSpPr>
          <p:cNvPr id="6" name="Text 3"/>
          <p:cNvSpPr/>
          <p:nvPr/>
        </p:nvSpPr>
        <p:spPr>
          <a:xfrm>
            <a:off x="1258610" y="3799523"/>
            <a:ext cx="7004328" cy="12087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1950" i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Efectos en el territorio de la apropiación de los malabaristas del semáforo en la Ciudad de México, 2000–2025</a:t>
            </a:r>
            <a:endParaRPr lang="en-US" sz="1950" dirty="0"/>
          </a:p>
        </p:txBody>
      </p:sp>
      <p:sp>
        <p:nvSpPr>
          <p:cNvPr id="7" name="Shape 4"/>
          <p:cNvSpPr/>
          <p:nvPr/>
        </p:nvSpPr>
        <p:spPr>
          <a:xfrm>
            <a:off x="881063" y="3516392"/>
            <a:ext cx="30480" cy="1774984"/>
          </a:xfrm>
          <a:prstGeom prst="rect">
            <a:avLst/>
          </a:prstGeom>
          <a:solidFill>
            <a:srgbClr val="FFE14D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8" name="Text 5"/>
          <p:cNvSpPr/>
          <p:nvPr/>
        </p:nvSpPr>
        <p:spPr>
          <a:xfrm>
            <a:off x="881063" y="5574506"/>
            <a:ext cx="7381875" cy="12087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19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Sociólogo Juan Antonio Razo Pérez</a:t>
            </a:r>
            <a:r>
              <a:rPr lang="en-US" sz="1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— Investigación doctoral en curso sobre las transformaciones del espacio público a través de las prácticas circenses callejeras.</a:t>
            </a:r>
            <a:endParaRPr lang="en-US" sz="195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714018"/>
            <a:ext cx="1645087" cy="297418"/>
          </a:xfrm>
          <a:prstGeom prst="roundRect">
            <a:avLst>
              <a:gd name="adj" fmla="val 71106"/>
            </a:avLst>
          </a:prstGeom>
          <a:solidFill>
            <a:srgbClr val="4D4000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" name="Text 1"/>
          <p:cNvSpPr/>
          <p:nvPr/>
        </p:nvSpPr>
        <p:spPr>
          <a:xfrm>
            <a:off x="986790" y="766882"/>
            <a:ext cx="1433632" cy="1916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CUERPO ACADÉMICO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81063" y="1060728"/>
            <a:ext cx="3916323" cy="489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0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Planta docente</a:t>
            </a:r>
            <a:endParaRPr lang="en-US" sz="3050" dirty="0"/>
          </a:p>
        </p:txBody>
      </p:sp>
      <p:sp>
        <p:nvSpPr>
          <p:cNvPr id="5" name="Shape 3"/>
          <p:cNvSpPr/>
          <p:nvPr/>
        </p:nvSpPr>
        <p:spPr>
          <a:xfrm>
            <a:off x="881063" y="1735217"/>
            <a:ext cx="12868275" cy="1057394"/>
          </a:xfrm>
          <a:prstGeom prst="roundRect">
            <a:avLst>
              <a:gd name="adj" fmla="val 25001"/>
            </a:avLst>
          </a:prstGeom>
          <a:solidFill>
            <a:srgbClr val="27272B"/>
          </a:solidFill>
          <a:ln w="22860">
            <a:solidFill>
              <a:srgbClr val="5F5F63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6" name="Shape 4"/>
          <p:cNvSpPr/>
          <p:nvPr/>
        </p:nvSpPr>
        <p:spPr>
          <a:xfrm>
            <a:off x="903923" y="1758077"/>
            <a:ext cx="704850" cy="1011674"/>
          </a:xfrm>
          <a:prstGeom prst="roundRect">
            <a:avLst>
              <a:gd name="adj" fmla="val 33613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7" name="Text 5"/>
          <p:cNvSpPr/>
          <p:nvPr/>
        </p:nvSpPr>
        <p:spPr>
          <a:xfrm>
            <a:off x="1732121" y="1934289"/>
            <a:ext cx="3016806" cy="2447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Dr. José Antonio García Ayala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732121" y="2253020"/>
            <a:ext cx="11818144" cy="2395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350" b="1" dirty="0">
                <a:solidFill>
                  <a:srgbClr val="FFE14D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SNII Nivel 2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858202" y="2926854"/>
            <a:ext cx="12868275" cy="1057394"/>
          </a:xfrm>
          <a:prstGeom prst="roundRect">
            <a:avLst>
              <a:gd name="adj" fmla="val 25001"/>
            </a:avLst>
          </a:prstGeom>
          <a:solidFill>
            <a:srgbClr val="27272B"/>
          </a:solidFill>
          <a:ln w="22860">
            <a:solidFill>
              <a:srgbClr val="5F5F63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0" name="Shape 8"/>
          <p:cNvSpPr/>
          <p:nvPr/>
        </p:nvSpPr>
        <p:spPr>
          <a:xfrm>
            <a:off x="903923" y="2938820"/>
            <a:ext cx="704850" cy="1011674"/>
          </a:xfrm>
          <a:prstGeom prst="roundRect">
            <a:avLst>
              <a:gd name="adj" fmla="val 33613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1" name="Text 9"/>
          <p:cNvSpPr/>
          <p:nvPr/>
        </p:nvSpPr>
        <p:spPr>
          <a:xfrm>
            <a:off x="1732121" y="3115032"/>
            <a:ext cx="3373041" cy="2447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Dra. Luz Olivia Domínguez Prieto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732121" y="3433763"/>
            <a:ext cx="11818144" cy="2395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350" b="1" dirty="0">
                <a:solidFill>
                  <a:srgbClr val="FFE14D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SNII Nivel 2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881063" y="4096703"/>
            <a:ext cx="12868275" cy="1057394"/>
          </a:xfrm>
          <a:prstGeom prst="roundRect">
            <a:avLst>
              <a:gd name="adj" fmla="val 25001"/>
            </a:avLst>
          </a:prstGeom>
          <a:solidFill>
            <a:srgbClr val="27272B"/>
          </a:solidFill>
          <a:ln w="22860">
            <a:solidFill>
              <a:srgbClr val="5F5F63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4" name="Shape 12"/>
          <p:cNvSpPr/>
          <p:nvPr/>
        </p:nvSpPr>
        <p:spPr>
          <a:xfrm>
            <a:off x="903923" y="4119563"/>
            <a:ext cx="704850" cy="1011674"/>
          </a:xfrm>
          <a:prstGeom prst="roundRect">
            <a:avLst>
              <a:gd name="adj" fmla="val 33613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5" name="Text 13"/>
          <p:cNvSpPr/>
          <p:nvPr/>
        </p:nvSpPr>
        <p:spPr>
          <a:xfrm>
            <a:off x="1732121" y="4295775"/>
            <a:ext cx="3501628" cy="2447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Dra. Blanca M. Gallegos Navarrete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732121" y="4614505"/>
            <a:ext cx="11818144" cy="2395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350" b="1" dirty="0">
                <a:solidFill>
                  <a:srgbClr val="FFE14D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SNII Nivel 2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892090" y="5266551"/>
            <a:ext cx="12868275" cy="1057394"/>
          </a:xfrm>
          <a:prstGeom prst="roundRect">
            <a:avLst>
              <a:gd name="adj" fmla="val 25001"/>
            </a:avLst>
          </a:prstGeom>
          <a:solidFill>
            <a:srgbClr val="27272B"/>
          </a:solidFill>
          <a:ln w="22860">
            <a:solidFill>
              <a:srgbClr val="5F5F63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8" name="Shape 16"/>
          <p:cNvSpPr/>
          <p:nvPr/>
        </p:nvSpPr>
        <p:spPr>
          <a:xfrm>
            <a:off x="903923" y="5300305"/>
            <a:ext cx="704850" cy="1011674"/>
          </a:xfrm>
          <a:prstGeom prst="roundRect">
            <a:avLst>
              <a:gd name="adj" fmla="val 33613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9" name="Text 17"/>
          <p:cNvSpPr/>
          <p:nvPr/>
        </p:nvSpPr>
        <p:spPr>
          <a:xfrm>
            <a:off x="1732121" y="5476518"/>
            <a:ext cx="3238143" cy="2447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Dra. Gladys E. Ferreiro Giardina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732121" y="5795248"/>
            <a:ext cx="11818144" cy="2395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350" dirty="0">
                <a:solidFill>
                  <a:srgbClr val="FFFF00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Candidata a SNII</a:t>
            </a:r>
            <a:endParaRPr lang="en-US" sz="1350" dirty="0">
              <a:solidFill>
                <a:srgbClr val="FFFF00"/>
              </a:solidFill>
            </a:endParaRPr>
          </a:p>
        </p:txBody>
      </p:sp>
      <p:sp>
        <p:nvSpPr>
          <p:cNvPr id="21" name="Shape 19"/>
          <p:cNvSpPr/>
          <p:nvPr/>
        </p:nvSpPr>
        <p:spPr>
          <a:xfrm>
            <a:off x="881063" y="6458188"/>
            <a:ext cx="12868275" cy="1057394"/>
          </a:xfrm>
          <a:prstGeom prst="roundRect">
            <a:avLst>
              <a:gd name="adj" fmla="val 25001"/>
            </a:avLst>
          </a:prstGeom>
          <a:solidFill>
            <a:srgbClr val="27272B"/>
          </a:solidFill>
          <a:ln w="22860">
            <a:solidFill>
              <a:srgbClr val="5F5F63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2" name="Shape 20"/>
          <p:cNvSpPr/>
          <p:nvPr/>
        </p:nvSpPr>
        <p:spPr>
          <a:xfrm>
            <a:off x="903923" y="6481048"/>
            <a:ext cx="704850" cy="1011674"/>
          </a:xfrm>
          <a:prstGeom prst="roundRect">
            <a:avLst>
              <a:gd name="adj" fmla="val 33613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3" name="Text 21"/>
          <p:cNvSpPr/>
          <p:nvPr/>
        </p:nvSpPr>
        <p:spPr>
          <a:xfrm>
            <a:off x="1732121" y="6657261"/>
            <a:ext cx="3194328" cy="2447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Dra. Ana Miriam Roldán Garcés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732121" y="6975991"/>
            <a:ext cx="11818144" cy="2395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350" dirty="0">
                <a:solidFill>
                  <a:srgbClr val="FFFF00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Investigadora del taller</a:t>
            </a:r>
            <a:endParaRPr lang="en-US" sz="1350" dirty="0">
              <a:solidFill>
                <a:srgbClr val="FFFF00"/>
              </a:solidFill>
            </a:endParaRPr>
          </a:p>
        </p:txBody>
      </p:sp>
      <p:sp>
        <p:nvSpPr>
          <p:cNvPr id="25" name="Shape 4">
            <a:extLst>
              <a:ext uri="{FF2B5EF4-FFF2-40B4-BE49-F238E27FC236}">
                <a16:creationId xmlns:a16="http://schemas.microsoft.com/office/drawing/2014/main" id="{98025183-6039-44C0-9D14-0FC8F58D171E}"/>
              </a:ext>
            </a:extLst>
          </p:cNvPr>
          <p:cNvSpPr/>
          <p:nvPr/>
        </p:nvSpPr>
        <p:spPr>
          <a:xfrm>
            <a:off x="7457123" y="1735217"/>
            <a:ext cx="704850" cy="1011674"/>
          </a:xfrm>
          <a:prstGeom prst="roundRect">
            <a:avLst>
              <a:gd name="adj" fmla="val 33613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B05A8B67-BEE6-0003-B893-0CB82F4FE6E1}"/>
              </a:ext>
            </a:extLst>
          </p:cNvPr>
          <p:cNvSpPr txBox="1"/>
          <p:nvPr/>
        </p:nvSpPr>
        <p:spPr>
          <a:xfrm>
            <a:off x="8430322" y="2056685"/>
            <a:ext cx="4003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/>
              <a:t>Dra. </a:t>
            </a:r>
            <a:r>
              <a:rPr lang="es-MX" sz="1600" dirty="0" err="1"/>
              <a:t>Anali</a:t>
            </a:r>
            <a:r>
              <a:rPr lang="es-MX" sz="1600" dirty="0"/>
              <a:t> Medrano  Cetina</a:t>
            </a:r>
          </a:p>
          <a:p>
            <a:r>
              <a:rPr lang="es-MX" sz="1600" dirty="0">
                <a:solidFill>
                  <a:srgbClr val="FFFF00"/>
                </a:solidFill>
              </a:rPr>
              <a:t>Candidata a SNII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7F7F620F-52CD-074D-1D78-34BFBCB105FE}"/>
              </a:ext>
            </a:extLst>
          </p:cNvPr>
          <p:cNvSpPr txBox="1"/>
          <p:nvPr/>
        </p:nvSpPr>
        <p:spPr>
          <a:xfrm>
            <a:off x="8430322" y="3153908"/>
            <a:ext cx="4003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/>
              <a:t>Dra. Ana Graciela Hernández Trevilla</a:t>
            </a:r>
          </a:p>
          <a:p>
            <a:r>
              <a:rPr lang="es-MX" sz="1600" dirty="0">
                <a:solidFill>
                  <a:srgbClr val="FFFF00"/>
                </a:solidFill>
              </a:rPr>
              <a:t>Candidata a SNII</a:t>
            </a:r>
          </a:p>
        </p:txBody>
      </p:sp>
      <p:sp>
        <p:nvSpPr>
          <p:cNvPr id="28" name="Shape 4">
            <a:extLst>
              <a:ext uri="{FF2B5EF4-FFF2-40B4-BE49-F238E27FC236}">
                <a16:creationId xmlns:a16="http://schemas.microsoft.com/office/drawing/2014/main" id="{0E5A0E0A-7830-B82A-962D-30CD255628F1}"/>
              </a:ext>
            </a:extLst>
          </p:cNvPr>
          <p:cNvSpPr/>
          <p:nvPr/>
        </p:nvSpPr>
        <p:spPr>
          <a:xfrm>
            <a:off x="7516573" y="2969860"/>
            <a:ext cx="704850" cy="1011674"/>
          </a:xfrm>
          <a:prstGeom prst="roundRect">
            <a:avLst>
              <a:gd name="adj" fmla="val 33613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9" name="Shape 4">
            <a:extLst>
              <a:ext uri="{FF2B5EF4-FFF2-40B4-BE49-F238E27FC236}">
                <a16:creationId xmlns:a16="http://schemas.microsoft.com/office/drawing/2014/main" id="{201F0DC5-34F0-18EA-697D-732257B760D0}"/>
              </a:ext>
            </a:extLst>
          </p:cNvPr>
          <p:cNvSpPr/>
          <p:nvPr/>
        </p:nvSpPr>
        <p:spPr>
          <a:xfrm>
            <a:off x="7516573" y="4105486"/>
            <a:ext cx="704850" cy="1011674"/>
          </a:xfrm>
          <a:prstGeom prst="roundRect">
            <a:avLst>
              <a:gd name="adj" fmla="val 33613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56718FAC-5F82-12CB-9FB1-6945BCC33664}"/>
              </a:ext>
            </a:extLst>
          </p:cNvPr>
          <p:cNvSpPr txBox="1"/>
          <p:nvPr/>
        </p:nvSpPr>
        <p:spPr>
          <a:xfrm>
            <a:off x="8502603" y="4244392"/>
            <a:ext cx="4003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/>
              <a:t>Dra. Lucia </a:t>
            </a:r>
            <a:r>
              <a:rPr lang="es-MX" sz="1600" dirty="0" err="1"/>
              <a:t>Ridriguez</a:t>
            </a:r>
            <a:r>
              <a:rPr lang="es-MX" sz="1600" dirty="0"/>
              <a:t> García</a:t>
            </a:r>
          </a:p>
          <a:p>
            <a:r>
              <a:rPr lang="es-MX" sz="1600" dirty="0">
                <a:solidFill>
                  <a:srgbClr val="FFFF00"/>
                </a:solidFill>
              </a:rPr>
              <a:t>Investigadora del taller</a:t>
            </a:r>
          </a:p>
        </p:txBody>
      </p:sp>
      <p:sp>
        <p:nvSpPr>
          <p:cNvPr id="31" name="Shape 4">
            <a:extLst>
              <a:ext uri="{FF2B5EF4-FFF2-40B4-BE49-F238E27FC236}">
                <a16:creationId xmlns:a16="http://schemas.microsoft.com/office/drawing/2014/main" id="{AEAD3A88-FB7A-55AB-4D15-91F9BDE654EC}"/>
              </a:ext>
            </a:extLst>
          </p:cNvPr>
          <p:cNvSpPr/>
          <p:nvPr/>
        </p:nvSpPr>
        <p:spPr>
          <a:xfrm>
            <a:off x="7516573" y="5285625"/>
            <a:ext cx="704850" cy="1011674"/>
          </a:xfrm>
          <a:prstGeom prst="roundRect">
            <a:avLst>
              <a:gd name="adj" fmla="val 33613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8E1F7C88-65D2-004F-1DA4-8A6B8FEC042A}"/>
              </a:ext>
            </a:extLst>
          </p:cNvPr>
          <p:cNvSpPr txBox="1"/>
          <p:nvPr/>
        </p:nvSpPr>
        <p:spPr>
          <a:xfrm>
            <a:off x="8502603" y="5465892"/>
            <a:ext cx="4003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/>
              <a:t>Dr. Ulises </a:t>
            </a:r>
            <a:r>
              <a:rPr lang="es-MX" sz="1600" dirty="0" err="1"/>
              <a:t>Paniaga</a:t>
            </a:r>
            <a:r>
              <a:rPr lang="es-MX" sz="1600" dirty="0"/>
              <a:t> Olivares</a:t>
            </a:r>
          </a:p>
          <a:p>
            <a:r>
              <a:rPr lang="es-MX" sz="1600" dirty="0">
                <a:solidFill>
                  <a:srgbClr val="FFFF00"/>
                </a:solidFill>
              </a:rPr>
              <a:t>Investigador del taller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1063" y="1661636"/>
            <a:ext cx="8275201" cy="699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Instituciones colaboradoras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81063" y="2864406"/>
            <a:ext cx="12868275" cy="805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1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El taller mantiene vínculos académicos y de investigación con un amplio conjunto de instituciones nacionales e internacionales.</a:t>
            </a:r>
            <a:endParaRPr lang="en-US" sz="1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746" y="4114562"/>
            <a:ext cx="1258729" cy="1007031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7810" y="4114562"/>
            <a:ext cx="1258729" cy="1007031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7873" y="4114562"/>
            <a:ext cx="3147060" cy="1007031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6268" y="4114562"/>
            <a:ext cx="1209794" cy="1007031"/>
          </a:xfrm>
          <a:prstGeom prst="rect">
            <a:avLst/>
          </a:prstGeom>
        </p:spPr>
      </p:pic>
      <p:pic>
        <p:nvPicPr>
          <p:cNvPr id="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7397" y="4114562"/>
            <a:ext cx="1258729" cy="1007031"/>
          </a:xfrm>
          <a:prstGeom prst="rect">
            <a:avLst/>
          </a:prstGeom>
        </p:spPr>
      </p:pic>
      <p:pic>
        <p:nvPicPr>
          <p:cNvPr id="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57460" y="4114562"/>
            <a:ext cx="1258729" cy="1007031"/>
          </a:xfrm>
          <a:prstGeom prst="rect">
            <a:avLst/>
          </a:prstGeom>
        </p:spPr>
      </p:pic>
      <p:pic>
        <p:nvPicPr>
          <p:cNvPr id="10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17523" y="4114562"/>
            <a:ext cx="1995130" cy="1007031"/>
          </a:xfrm>
          <a:prstGeom prst="rect">
            <a:avLst/>
          </a:prstGeom>
        </p:spPr>
      </p:pic>
      <p:pic>
        <p:nvPicPr>
          <p:cNvPr id="11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76055" y="5322927"/>
            <a:ext cx="1258729" cy="1007031"/>
          </a:xfrm>
          <a:prstGeom prst="rect">
            <a:avLst/>
          </a:prstGeom>
        </p:spPr>
      </p:pic>
      <p:pic>
        <p:nvPicPr>
          <p:cNvPr id="12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36118" y="5322927"/>
            <a:ext cx="1258729" cy="1007031"/>
          </a:xfrm>
          <a:prstGeom prst="rect">
            <a:avLst/>
          </a:prstGeom>
        </p:spPr>
      </p:pic>
      <p:pic>
        <p:nvPicPr>
          <p:cNvPr id="13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96182" y="5322927"/>
            <a:ext cx="1258729" cy="1007031"/>
          </a:xfrm>
          <a:prstGeom prst="rect">
            <a:avLst/>
          </a:prstGeom>
        </p:spPr>
      </p:pic>
      <p:pic>
        <p:nvPicPr>
          <p:cNvPr id="14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56245" y="5322927"/>
            <a:ext cx="1060371" cy="1007031"/>
          </a:xfrm>
          <a:prstGeom prst="rect">
            <a:avLst/>
          </a:prstGeom>
        </p:spPr>
      </p:pic>
      <p:pic>
        <p:nvPicPr>
          <p:cNvPr id="15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17950" y="5322927"/>
            <a:ext cx="1636395" cy="100703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1104781"/>
            <a:ext cx="3066574" cy="473273"/>
          </a:xfrm>
          <a:prstGeom prst="roundRect">
            <a:avLst>
              <a:gd name="adj" fmla="val 63836"/>
            </a:avLst>
          </a:prstGeom>
          <a:solidFill>
            <a:srgbClr val="4D4000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" name="Text 1"/>
          <p:cNvSpPr/>
          <p:nvPr/>
        </p:nvSpPr>
        <p:spPr>
          <a:xfrm>
            <a:off x="1032034" y="1180267"/>
            <a:ext cx="2764631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SEMINARIOS PERMANENTES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81063" y="1678662"/>
            <a:ext cx="10305455" cy="559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Seminario: Complejidad y espacio habitable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881063" y="2615565"/>
            <a:ext cx="12868275" cy="805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1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Espacio de reflexión transdisciplinar sobre los vínculos entre </a:t>
            </a:r>
            <a:r>
              <a:rPr lang="en-US" sz="19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complejidad sistémica</a:t>
            </a:r>
            <a:r>
              <a:rPr lang="en-US" sz="1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y las formas de producción del espacio habitable contemporáneo.</a:t>
            </a:r>
            <a:endParaRPr lang="en-US" sz="19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683" y="3865721"/>
            <a:ext cx="3062287" cy="3021092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2305" y="3865721"/>
            <a:ext cx="3062287" cy="3021092"/>
          </a:xfrm>
          <a:prstGeom prst="rect">
            <a:avLst/>
          </a:prstGeom>
        </p:spPr>
      </p:pic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5927" y="3865721"/>
            <a:ext cx="3062287" cy="3021092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79549" y="3865721"/>
            <a:ext cx="3062287" cy="302109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1104781"/>
            <a:ext cx="3066574" cy="473273"/>
          </a:xfrm>
          <a:prstGeom prst="roundRect">
            <a:avLst>
              <a:gd name="adj" fmla="val 63836"/>
            </a:avLst>
          </a:prstGeom>
          <a:solidFill>
            <a:srgbClr val="4D4000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" name="Text 1"/>
          <p:cNvSpPr/>
          <p:nvPr/>
        </p:nvSpPr>
        <p:spPr>
          <a:xfrm>
            <a:off x="1032034" y="1180267"/>
            <a:ext cx="2764631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SEMINARIOS PERMANENTES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81063" y="1678662"/>
            <a:ext cx="9048512" cy="559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Seminario: Cine, ciudad y arquitectura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881063" y="2615565"/>
            <a:ext cx="12868275" cy="805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1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Análisis de la ciudad y el espacio arquitectónico a través del </a:t>
            </a:r>
            <a:r>
              <a:rPr lang="en-US" sz="19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lenguaje cinematográfico</a:t>
            </a:r>
            <a:r>
              <a:rPr lang="en-US" sz="1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, explorando sus representaciones, imaginarios y transformaciones urbanas.</a:t>
            </a:r>
            <a:endParaRPr lang="en-US" sz="19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683" y="3865721"/>
            <a:ext cx="3062287" cy="3021092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2305" y="3865721"/>
            <a:ext cx="3062287" cy="3021092"/>
          </a:xfrm>
          <a:prstGeom prst="rect">
            <a:avLst/>
          </a:prstGeom>
        </p:spPr>
      </p:pic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5927" y="3865721"/>
            <a:ext cx="3062287" cy="3021092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79549" y="3865721"/>
            <a:ext cx="3062287" cy="302109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1104781"/>
            <a:ext cx="3066574" cy="473273"/>
          </a:xfrm>
          <a:prstGeom prst="roundRect">
            <a:avLst>
              <a:gd name="adj" fmla="val 63836"/>
            </a:avLst>
          </a:prstGeom>
          <a:solidFill>
            <a:srgbClr val="4D4000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" name="Text 1"/>
          <p:cNvSpPr/>
          <p:nvPr/>
        </p:nvSpPr>
        <p:spPr>
          <a:xfrm>
            <a:off x="1032034" y="1180267"/>
            <a:ext cx="2764631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SEMINARIOS PERMANENTES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81063" y="1678662"/>
            <a:ext cx="5674400" cy="559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Seminario: Género y paz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881063" y="2615565"/>
            <a:ext cx="12868275" cy="805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1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Reflexión sobre las relaciones entre </a:t>
            </a:r>
            <a:r>
              <a:rPr lang="en-US" sz="19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género, violencia y construcción de paz</a:t>
            </a:r>
            <a:r>
              <a:rPr lang="en-US" sz="1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en los espacios urbanos y habitados, con perspectiva interseccional y territorial.</a:t>
            </a:r>
            <a:endParaRPr lang="en-US" sz="19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683" y="3865721"/>
            <a:ext cx="3062287" cy="3021092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2305" y="3865721"/>
            <a:ext cx="3062287" cy="3021092"/>
          </a:xfrm>
          <a:prstGeom prst="rect">
            <a:avLst/>
          </a:prstGeom>
        </p:spPr>
      </p:pic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5927" y="3865721"/>
            <a:ext cx="3062287" cy="3021092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79549" y="3865721"/>
            <a:ext cx="3062287" cy="302109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1104781"/>
            <a:ext cx="3066574" cy="473273"/>
          </a:xfrm>
          <a:prstGeom prst="roundRect">
            <a:avLst>
              <a:gd name="adj" fmla="val 63836"/>
            </a:avLst>
          </a:prstGeom>
          <a:solidFill>
            <a:srgbClr val="4D4000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" name="Text 1"/>
          <p:cNvSpPr/>
          <p:nvPr/>
        </p:nvSpPr>
        <p:spPr>
          <a:xfrm>
            <a:off x="1032034" y="1180267"/>
            <a:ext cx="2764631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SEMINARIOS PERMANENTES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81063" y="1678662"/>
            <a:ext cx="7229237" cy="559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2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Seminario: </a:t>
            </a:r>
            <a:r>
              <a:rPr lang="en-US" sz="3200" b="1" dirty="0" err="1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Narrativas</a:t>
            </a:r>
            <a:r>
              <a:rPr lang="en-US" sz="32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 </a:t>
            </a:r>
            <a:r>
              <a:rPr lang="en-US" sz="3200" b="1" dirty="0" err="1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urbanas</a:t>
            </a:r>
            <a:r>
              <a:rPr lang="en-US" sz="32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: </a:t>
            </a:r>
            <a:r>
              <a:rPr lang="es-ES" sz="32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Géneros, creaciones y apropiaciones espaciales 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881063" y="2615565"/>
            <a:ext cx="12868275" cy="805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1950" dirty="0" err="1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Estudio</a:t>
            </a:r>
            <a:r>
              <a:rPr lang="en-US" sz="1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de las formas en que </a:t>
            </a:r>
            <a:r>
              <a:rPr lang="en-US" sz="19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distintos grupos sociales narran, habitan y resignifican</a:t>
            </a:r>
            <a:r>
              <a:rPr lang="en-US" sz="1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los espacios de la ciudad.</a:t>
            </a:r>
            <a:endParaRPr lang="en-US" sz="19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683" y="3865721"/>
            <a:ext cx="3062287" cy="3021092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2305" y="3865721"/>
            <a:ext cx="3062287" cy="3021092"/>
          </a:xfrm>
          <a:prstGeom prst="rect">
            <a:avLst/>
          </a:prstGeom>
        </p:spPr>
      </p:pic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5927" y="3865721"/>
            <a:ext cx="3062287" cy="3021092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79549" y="3865721"/>
            <a:ext cx="3062287" cy="302109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1104781"/>
            <a:ext cx="2850713" cy="473273"/>
          </a:xfrm>
          <a:prstGeom prst="roundRect">
            <a:avLst>
              <a:gd name="adj" fmla="val 63836"/>
            </a:avLst>
          </a:prstGeom>
          <a:solidFill>
            <a:srgbClr val="4D4000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" name="Text 1"/>
          <p:cNvSpPr/>
          <p:nvPr/>
        </p:nvSpPr>
        <p:spPr>
          <a:xfrm>
            <a:off x="1032034" y="1180267"/>
            <a:ext cx="2548771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PRODUCCIÓN ACADÉMICA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81063" y="1678662"/>
            <a:ext cx="4475798" cy="559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Publicaciones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881063" y="2615565"/>
            <a:ext cx="12868275" cy="805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1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El taller genera </a:t>
            </a:r>
            <a:r>
              <a:rPr lang="en-US" sz="19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producción bibliográfica</a:t>
            </a:r>
            <a:r>
              <a:rPr lang="en-US" sz="1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que alimenta la discusión académica sobre estética urbana, paisaje y diseño participativo.</a:t>
            </a:r>
            <a:endParaRPr lang="en-US" sz="19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683" y="3865721"/>
            <a:ext cx="3742373" cy="3021092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2390" y="3865721"/>
            <a:ext cx="2787134" cy="3021092"/>
          </a:xfrm>
          <a:prstGeom prst="rect">
            <a:avLst/>
          </a:prstGeom>
        </p:spPr>
      </p:pic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0858" y="3865721"/>
            <a:ext cx="2859762" cy="3021092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81955" y="3865721"/>
            <a:ext cx="2859762" cy="302109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1104781"/>
            <a:ext cx="2850713" cy="473273"/>
          </a:xfrm>
          <a:prstGeom prst="roundRect">
            <a:avLst>
              <a:gd name="adj" fmla="val 63836"/>
            </a:avLst>
          </a:prstGeom>
          <a:solidFill>
            <a:srgbClr val="4D4000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" name="Text 1"/>
          <p:cNvSpPr/>
          <p:nvPr/>
        </p:nvSpPr>
        <p:spPr>
          <a:xfrm>
            <a:off x="1032034" y="1180267"/>
            <a:ext cx="2548771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PRODUCCIÓN ACADÉMICA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81063" y="1678662"/>
            <a:ext cx="5557718" cy="559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Publicaciones recientes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881063" y="2615565"/>
            <a:ext cx="12868275" cy="805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19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Obras colectivas e individuales que articulan los ejes de investigación del taller con problemáticas urbanas contemporáneas.</a:t>
            </a:r>
            <a:endParaRPr lang="en-US" sz="19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683" y="3865721"/>
            <a:ext cx="2756773" cy="3021092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6790" y="3865721"/>
            <a:ext cx="3523774" cy="3021092"/>
          </a:xfrm>
          <a:prstGeom prst="rect">
            <a:avLst/>
          </a:prstGeom>
        </p:spPr>
      </p:pic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899" y="3865721"/>
            <a:ext cx="3523774" cy="3021092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97007" y="3865721"/>
            <a:ext cx="2444710" cy="302109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2013 - Tema de 2022">
  <a:themeElements>
    <a:clrScheme name="Office 2013 - Tema de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2013 - Tema de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Tema de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 2013 - Tema de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29AF8C"/>
    </a:accent1>
    <a:accent2>
      <a:srgbClr val="97BE49"/>
    </a:accent2>
    <a:accent3>
      <a:srgbClr val="3D9CCC"/>
    </a:accent3>
    <a:accent4>
      <a:srgbClr val="7C60C6"/>
    </a:accent4>
    <a:accent5>
      <a:srgbClr val="C9492C"/>
    </a:accent5>
    <a:accent6>
      <a:srgbClr val="D58C2E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 2013 - Tema de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29AF8C"/>
    </a:accent1>
    <a:accent2>
      <a:srgbClr val="97BE49"/>
    </a:accent2>
    <a:accent3>
      <a:srgbClr val="3D9CCC"/>
    </a:accent3>
    <a:accent4>
      <a:srgbClr val="7C60C6"/>
    </a:accent4>
    <a:accent5>
      <a:srgbClr val="C9492C"/>
    </a:accent5>
    <a:accent6>
      <a:srgbClr val="D58C2E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 2013 - Tema de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29AF8C"/>
    </a:accent1>
    <a:accent2>
      <a:srgbClr val="97BE49"/>
    </a:accent2>
    <a:accent3>
      <a:srgbClr val="3D9CCC"/>
    </a:accent3>
    <a:accent4>
      <a:srgbClr val="7C60C6"/>
    </a:accent4>
    <a:accent5>
      <a:srgbClr val="C9492C"/>
    </a:accent5>
    <a:accent6>
      <a:srgbClr val="D58C2E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 2013 - Tema de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29AF8C"/>
    </a:accent1>
    <a:accent2>
      <a:srgbClr val="97BE49"/>
    </a:accent2>
    <a:accent3>
      <a:srgbClr val="3D9CCC"/>
    </a:accent3>
    <a:accent4>
      <a:srgbClr val="7C60C6"/>
    </a:accent4>
    <a:accent5>
      <a:srgbClr val="C9492C"/>
    </a:accent5>
    <a:accent6>
      <a:srgbClr val="D58C2E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</TotalTime>
  <Words>772</Words>
  <Application>Microsoft Office PowerPoint</Application>
  <PresentationFormat>Personalizado</PresentationFormat>
  <Paragraphs>143</Paragraphs>
  <Slides>25</Slides>
  <Notes>20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2" baseType="lpstr">
      <vt:lpstr>Calibri Light</vt:lpstr>
      <vt:lpstr>Comfortaa Bold</vt:lpstr>
      <vt:lpstr>Calibri</vt:lpstr>
      <vt:lpstr>Raleway Medium</vt:lpstr>
      <vt:lpstr>Arial</vt:lpstr>
      <vt:lpstr>Franklin Gothic Book</vt:lpstr>
      <vt:lpstr>Office 2013 - Tema de 2022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Integración plastica participativa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Jose Antonio Garcia Ayala</cp:lastModifiedBy>
  <cp:revision>7</cp:revision>
  <dcterms:created xsi:type="dcterms:W3CDTF">2026-04-01T02:56:16Z</dcterms:created>
  <dcterms:modified xsi:type="dcterms:W3CDTF">2026-04-21T20:11:13Z</dcterms:modified>
</cp:coreProperties>
</file>